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8" r:id="rId4"/>
    <p:sldId id="278" r:id="rId5"/>
    <p:sldId id="279" r:id="rId6"/>
    <p:sldId id="280" r:id="rId7"/>
    <p:sldId id="266" r:id="rId8"/>
    <p:sldId id="258" r:id="rId9"/>
    <p:sldId id="272" r:id="rId10"/>
    <p:sldId id="273" r:id="rId11"/>
    <p:sldId id="260" r:id="rId12"/>
    <p:sldId id="274" r:id="rId13"/>
    <p:sldId id="277" r:id="rId14"/>
    <p:sldId id="307" r:id="rId15"/>
    <p:sldId id="286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293" r:id="rId27"/>
    <p:sldId id="294" r:id="rId28"/>
    <p:sldId id="302" r:id="rId29"/>
    <p:sldId id="300" r:id="rId30"/>
    <p:sldId id="301" r:id="rId31"/>
    <p:sldId id="303" r:id="rId32"/>
    <p:sldId id="304" r:id="rId33"/>
    <p:sldId id="296" r:id="rId34"/>
    <p:sldId id="297" r:id="rId35"/>
    <p:sldId id="305" r:id="rId36"/>
    <p:sldId id="306" r:id="rId37"/>
    <p:sldId id="318" r:id="rId38"/>
    <p:sldId id="267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2DAF1-E6C3-442E-9956-8AD444EEAA53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B6431-136D-4E49-A9E7-74FCB42291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981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6431-136D-4E49-A9E7-74FCB422916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909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6431-136D-4E49-A9E7-74FCB422916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726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6431-136D-4E49-A9E7-74FCB4229164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45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6431-136D-4E49-A9E7-74FCB4229164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02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6431-136D-4E49-A9E7-74FCB4229164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950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6431-136D-4E49-A9E7-74FCB4229164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11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6431-136D-4E49-A9E7-74FCB4229164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714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3.pn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모서리가 둥근 직사각형 4"/>
          <p:cNvSpPr/>
          <p:nvPr/>
        </p:nvSpPr>
        <p:spPr>
          <a:xfrm>
            <a:off x="509405" y="3104964"/>
            <a:ext cx="1440160" cy="1980220"/>
          </a:xfrm>
          <a:prstGeom prst="roundRect">
            <a:avLst/>
          </a:prstGeom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타원 8"/>
          <p:cNvSpPr/>
          <p:nvPr/>
        </p:nvSpPr>
        <p:spPr>
          <a:xfrm>
            <a:off x="644420" y="3194974"/>
            <a:ext cx="1170130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모서리가 둥근 직사각형 9"/>
          <p:cNvSpPr/>
          <p:nvPr/>
        </p:nvSpPr>
        <p:spPr>
          <a:xfrm>
            <a:off x="2729652" y="3104964"/>
            <a:ext cx="1440160" cy="1980220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타원 10"/>
          <p:cNvSpPr/>
          <p:nvPr/>
        </p:nvSpPr>
        <p:spPr>
          <a:xfrm>
            <a:off x="2864667" y="3194974"/>
            <a:ext cx="1170130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모서리가 둥근 직사각형 11"/>
          <p:cNvSpPr/>
          <p:nvPr/>
        </p:nvSpPr>
        <p:spPr>
          <a:xfrm>
            <a:off x="4949899" y="3104964"/>
            <a:ext cx="1440160" cy="1980220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타원 12"/>
          <p:cNvSpPr/>
          <p:nvPr/>
        </p:nvSpPr>
        <p:spPr>
          <a:xfrm>
            <a:off x="5084914" y="3194974"/>
            <a:ext cx="1170130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모서리가 둥근 직사각형 13"/>
          <p:cNvSpPr/>
          <p:nvPr/>
        </p:nvSpPr>
        <p:spPr>
          <a:xfrm>
            <a:off x="7170145" y="3104964"/>
            <a:ext cx="1440160" cy="1980220"/>
          </a:xfrm>
          <a:prstGeom prst="roundRect">
            <a:avLst/>
          </a:prstGeom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타원 14"/>
          <p:cNvSpPr/>
          <p:nvPr/>
        </p:nvSpPr>
        <p:spPr>
          <a:xfrm>
            <a:off x="7305160" y="3194974"/>
            <a:ext cx="1170130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그룹 37"/>
          <p:cNvGrpSpPr/>
          <p:nvPr/>
        </p:nvGrpSpPr>
        <p:grpSpPr>
          <a:xfrm>
            <a:off x="460115" y="4366845"/>
            <a:ext cx="1527175" cy="646331"/>
            <a:chOff x="460115" y="3362399"/>
            <a:chExt cx="1527175" cy="646331"/>
          </a:xfrm>
        </p:grpSpPr>
        <p:sp>
          <p:nvSpPr>
            <p:cNvPr id="42" name="TextBox 41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Строительство зданий и сооружений</a:t>
              </a:r>
              <a:endPara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44" name="그룹 38"/>
          <p:cNvGrpSpPr/>
          <p:nvPr/>
        </p:nvGrpSpPr>
        <p:grpSpPr>
          <a:xfrm>
            <a:off x="2555776" y="4469522"/>
            <a:ext cx="1817329" cy="471646"/>
            <a:chOff x="460115" y="3362399"/>
            <a:chExt cx="1527175" cy="471646"/>
          </a:xfrm>
        </p:grpSpPr>
        <p:sp>
          <p:nvSpPr>
            <p:cNvPr id="45" name="TextBox 44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Проведение</a:t>
              </a:r>
            </a:p>
            <a:p>
              <a:pPr algn="ctr">
                <a:defRPr/>
              </a:pPr>
              <a:r>
                <a:rPr kumimoji="0"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НИОКР</a:t>
              </a:r>
              <a:endPara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47" name="그룹 41"/>
          <p:cNvGrpSpPr/>
          <p:nvPr/>
        </p:nvGrpSpPr>
        <p:grpSpPr>
          <a:xfrm>
            <a:off x="4788025" y="4315743"/>
            <a:ext cx="1872208" cy="769441"/>
            <a:chOff x="460115" y="3362399"/>
            <a:chExt cx="1527175" cy="769441"/>
          </a:xfrm>
        </p:grpSpPr>
        <p:sp>
          <p:nvSpPr>
            <p:cNvPr id="48" name="TextBox 47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>
              <a:spLocks noChangeArrowheads="1"/>
            </p:cNvSpPr>
            <p:nvPr/>
          </p:nvSpPr>
          <p:spPr bwMode="auto">
            <a:xfrm>
              <a:off x="482339" y="3362399"/>
              <a:ext cx="138747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Производство</a:t>
              </a:r>
            </a:p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готовой продукции военного</a:t>
              </a:r>
            </a:p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назначения</a:t>
              </a:r>
              <a:endParaRPr kumimoji="0" lang="en-US" altLang="ko-K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50" name="그룹 44"/>
          <p:cNvGrpSpPr/>
          <p:nvPr/>
        </p:nvGrpSpPr>
        <p:grpSpPr>
          <a:xfrm>
            <a:off x="7127760" y="4366845"/>
            <a:ext cx="1527175" cy="646331"/>
            <a:chOff x="460115" y="3362399"/>
            <a:chExt cx="1527175" cy="646331"/>
          </a:xfrm>
        </p:grpSpPr>
        <p:sp>
          <p:nvSpPr>
            <p:cNvPr id="54" name="TextBox 53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Приобретение недвижимого имущества</a:t>
              </a:r>
              <a:endPara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286634" y="1916832"/>
            <a:ext cx="7335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ЗАЕМНЫЕ СРЕДСТВА НЕ МОГУТ БЫТЬ ИСПОЛЬЗОВАНЫ ДЛЯ</a:t>
            </a:r>
            <a:r>
              <a:rPr lang="ru-RU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:</a:t>
            </a:r>
            <a:endParaRPr lang="en-US" altLang="ko-K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66" name="그룹 27"/>
          <p:cNvGrpSpPr/>
          <p:nvPr/>
        </p:nvGrpSpPr>
        <p:grpSpPr>
          <a:xfrm>
            <a:off x="539552" y="1916832"/>
            <a:ext cx="675075" cy="405045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75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1" name="Рисунок 80" descr="video-na-stroik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311987"/>
            <a:ext cx="1080120" cy="822553"/>
          </a:xfrm>
          <a:prstGeom prst="rect">
            <a:avLst/>
          </a:prstGeom>
        </p:spPr>
      </p:pic>
      <p:pic>
        <p:nvPicPr>
          <p:cNvPr id="82" name="Рисунок 81" descr="book_PNG21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383995"/>
            <a:ext cx="1024831" cy="831717"/>
          </a:xfrm>
          <a:prstGeom prst="rect">
            <a:avLst/>
          </a:prstGeom>
        </p:spPr>
      </p:pic>
      <p:pic>
        <p:nvPicPr>
          <p:cNvPr id="83" name="Рисунок 82" descr="58vus do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3239979"/>
            <a:ext cx="864096" cy="1002352"/>
          </a:xfrm>
          <a:prstGeom prst="rect">
            <a:avLst/>
          </a:prstGeom>
        </p:spPr>
      </p:pic>
      <p:pic>
        <p:nvPicPr>
          <p:cNvPr id="84" name="Рисунок 83" descr="tank_PNG13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3456003"/>
            <a:ext cx="1206912" cy="631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18"/>
          <p:cNvSpPr/>
          <p:nvPr/>
        </p:nvSpPr>
        <p:spPr>
          <a:xfrm rot="3568494" flipV="1">
            <a:off x="2931118" y="2568481"/>
            <a:ext cx="4173545" cy="1853853"/>
          </a:xfrm>
          <a:prstGeom prst="roundRect">
            <a:avLst>
              <a:gd name="adj" fmla="val 48062"/>
            </a:avLst>
          </a:prstGeom>
          <a:solidFill>
            <a:schemeClr val="bg1">
              <a:alpha val="10000"/>
            </a:schemeClr>
          </a:solidFill>
          <a:ln w="12700">
            <a:solidFill>
              <a:schemeClr val="tx1">
                <a:lumMod val="75000"/>
                <a:lumOff val="25000"/>
                <a:alpha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모서리가 둥근 직사각형 17"/>
          <p:cNvSpPr/>
          <p:nvPr/>
        </p:nvSpPr>
        <p:spPr>
          <a:xfrm>
            <a:off x="2292935" y="3557443"/>
            <a:ext cx="4225382" cy="1853853"/>
          </a:xfrm>
          <a:prstGeom prst="roundRect">
            <a:avLst>
              <a:gd name="adj" fmla="val 48062"/>
            </a:avLst>
          </a:prstGeom>
          <a:solidFill>
            <a:schemeClr val="bg1">
              <a:alpha val="10000"/>
            </a:schemeClr>
          </a:solidFill>
          <a:ln w="12700">
            <a:solidFill>
              <a:schemeClr val="tx1">
                <a:lumMod val="75000"/>
                <a:lumOff val="25000"/>
                <a:alpha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모서리가 둥근 직사각형 16"/>
          <p:cNvSpPr/>
          <p:nvPr/>
        </p:nvSpPr>
        <p:spPr>
          <a:xfrm rot="18031506">
            <a:off x="1737419" y="2566199"/>
            <a:ext cx="4173545" cy="1853853"/>
          </a:xfrm>
          <a:prstGeom prst="roundRect">
            <a:avLst>
              <a:gd name="adj" fmla="val 48062"/>
            </a:avLst>
          </a:prstGeom>
          <a:solidFill>
            <a:schemeClr val="tx2">
              <a:alpha val="42000"/>
            </a:schemeClr>
          </a:solidFill>
          <a:ln w="12700">
            <a:solidFill>
              <a:schemeClr val="tx1">
                <a:lumMod val="75000"/>
                <a:lumOff val="25000"/>
                <a:alpha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타원 5"/>
          <p:cNvSpPr/>
          <p:nvPr/>
        </p:nvSpPr>
        <p:spPr>
          <a:xfrm>
            <a:off x="3493152" y="1554561"/>
            <a:ext cx="1863805" cy="186380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원형 4"/>
          <p:cNvSpPr/>
          <p:nvPr/>
        </p:nvSpPr>
        <p:spPr>
          <a:xfrm rot="6749684">
            <a:off x="3513862" y="1575269"/>
            <a:ext cx="1822387" cy="1822389"/>
          </a:xfrm>
          <a:prstGeom prst="pie">
            <a:avLst>
              <a:gd name="adj1" fmla="val 0"/>
              <a:gd name="adj2" fmla="val 13650881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타원 6"/>
          <p:cNvSpPr/>
          <p:nvPr/>
        </p:nvSpPr>
        <p:spPr>
          <a:xfrm>
            <a:off x="3790216" y="1870674"/>
            <a:ext cx="1231580" cy="12315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2293693" y="3542620"/>
            <a:ext cx="1863805" cy="186380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원형 10"/>
          <p:cNvSpPr/>
          <p:nvPr/>
        </p:nvSpPr>
        <p:spPr>
          <a:xfrm rot="19689918">
            <a:off x="2314402" y="3563329"/>
            <a:ext cx="1822387" cy="1822389"/>
          </a:xfrm>
          <a:prstGeom prst="pie">
            <a:avLst>
              <a:gd name="adj1" fmla="val 0"/>
              <a:gd name="adj2" fmla="val 1365088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2609806" y="3858733"/>
            <a:ext cx="1231580" cy="12315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타원 13"/>
          <p:cNvSpPr/>
          <p:nvPr/>
        </p:nvSpPr>
        <p:spPr>
          <a:xfrm>
            <a:off x="4669634" y="3542620"/>
            <a:ext cx="1863805" cy="186380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원형 14"/>
          <p:cNvSpPr/>
          <p:nvPr/>
        </p:nvSpPr>
        <p:spPr>
          <a:xfrm>
            <a:off x="4690343" y="3563329"/>
            <a:ext cx="1822387" cy="1822389"/>
          </a:xfrm>
          <a:prstGeom prst="pie">
            <a:avLst>
              <a:gd name="adj1" fmla="val 0"/>
              <a:gd name="adj2" fmla="val 13650881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타원 15"/>
          <p:cNvSpPr/>
          <p:nvPr/>
        </p:nvSpPr>
        <p:spPr>
          <a:xfrm>
            <a:off x="4985746" y="3858733"/>
            <a:ext cx="1231580" cy="12315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2080" y="1772816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АО «Российский экспортный центр»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Единое окно поддержки экспорта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5857527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Финансирование экспорта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92080" y="5791323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Комплексное страхование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901915" y="2263334"/>
            <a:ext cx="1021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РЭЦ</a:t>
            </a:r>
            <a:endParaRPr kumimoji="0"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5090851" y="4243689"/>
            <a:ext cx="1021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ЭКСАР</a:t>
            </a:r>
            <a:endParaRPr kumimoji="0"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296813" y="4013920"/>
            <a:ext cx="18722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РОС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ЭКСИМ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БАНК</a:t>
            </a:r>
            <a:endParaRPr kumimoji="0" lang="en-US" altLang="ko-KR" sz="11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82855" y="5517232"/>
            <a:ext cx="1409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АО «ЭКСАР»</a:t>
            </a:r>
            <a:endParaRPr lang="en-US" altLang="ko-K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23463" y="5565140"/>
            <a:ext cx="2440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АО «РОСЭКСИМБАНК»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24744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АО «Российский экспортный центр»</a:t>
            </a:r>
          </a:p>
        </p:txBody>
      </p:sp>
      <p:grpSp>
        <p:nvGrpSpPr>
          <p:cNvPr id="5" name="그룹 27"/>
          <p:cNvGrpSpPr/>
          <p:nvPr/>
        </p:nvGrpSpPr>
        <p:grpSpPr>
          <a:xfrm>
            <a:off x="6300192" y="6381328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6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732240" y="63000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www.exportcenter.ru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AutoShape 23"/>
          <p:cNvSpPr>
            <a:spLocks noChangeArrowheads="1"/>
          </p:cNvSpPr>
          <p:nvPr/>
        </p:nvSpPr>
        <p:spPr bwMode="auto">
          <a:xfrm>
            <a:off x="0" y="5380257"/>
            <a:ext cx="9144000" cy="575928"/>
          </a:xfrm>
          <a:prstGeom prst="rect">
            <a:avLst/>
          </a:prstGeom>
          <a:solidFill>
            <a:schemeClr val="tx1">
              <a:alpha val="2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AutoShape 23"/>
          <p:cNvSpPr>
            <a:spLocks noChangeArrowheads="1"/>
          </p:cNvSpPr>
          <p:nvPr/>
        </p:nvSpPr>
        <p:spPr bwMode="auto">
          <a:xfrm>
            <a:off x="0" y="4457655"/>
            <a:ext cx="9144000" cy="575928"/>
          </a:xfrm>
          <a:prstGeom prst="rect">
            <a:avLst/>
          </a:prstGeom>
          <a:solidFill>
            <a:schemeClr val="tx1">
              <a:alpha val="2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AutoShape 23"/>
          <p:cNvSpPr>
            <a:spLocks noChangeArrowheads="1"/>
          </p:cNvSpPr>
          <p:nvPr/>
        </p:nvSpPr>
        <p:spPr bwMode="auto">
          <a:xfrm>
            <a:off x="0" y="3535053"/>
            <a:ext cx="9144000" cy="575928"/>
          </a:xfrm>
          <a:prstGeom prst="rect">
            <a:avLst/>
          </a:prstGeom>
          <a:solidFill>
            <a:schemeClr val="tx1">
              <a:alpha val="2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AutoShape 23"/>
          <p:cNvSpPr>
            <a:spLocks noChangeArrowheads="1"/>
          </p:cNvSpPr>
          <p:nvPr/>
        </p:nvSpPr>
        <p:spPr bwMode="auto">
          <a:xfrm>
            <a:off x="0" y="2612450"/>
            <a:ext cx="9144000" cy="575928"/>
          </a:xfrm>
          <a:prstGeom prst="rect">
            <a:avLst/>
          </a:prstGeom>
          <a:solidFill>
            <a:schemeClr val="tx1">
              <a:alpha val="2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AutoShape 23"/>
          <p:cNvSpPr>
            <a:spLocks noChangeArrowheads="1"/>
          </p:cNvSpPr>
          <p:nvPr/>
        </p:nvSpPr>
        <p:spPr bwMode="auto">
          <a:xfrm>
            <a:off x="0" y="1689847"/>
            <a:ext cx="9144000" cy="575928"/>
          </a:xfrm>
          <a:prstGeom prst="rect">
            <a:avLst/>
          </a:prstGeom>
          <a:solidFill>
            <a:schemeClr val="tx1">
              <a:alpha val="2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타원 14"/>
          <p:cNvSpPr/>
          <p:nvPr/>
        </p:nvSpPr>
        <p:spPr>
          <a:xfrm>
            <a:off x="1115616" y="1628800"/>
            <a:ext cx="668352" cy="66835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</a:t>
            </a:r>
            <a:endParaRPr lang="ko-KR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6" name="타원 26"/>
          <p:cNvSpPr/>
          <p:nvPr/>
        </p:nvSpPr>
        <p:spPr>
          <a:xfrm>
            <a:off x="1115616" y="2556070"/>
            <a:ext cx="668352" cy="66835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</a:t>
            </a:r>
            <a:endParaRPr lang="ko-KR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7" name="타원 35"/>
          <p:cNvSpPr/>
          <p:nvPr/>
        </p:nvSpPr>
        <p:spPr>
          <a:xfrm>
            <a:off x="1115616" y="3481660"/>
            <a:ext cx="668352" cy="66835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</a:t>
            </a:r>
            <a:endParaRPr lang="ko-KR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8" name="타원 44"/>
          <p:cNvSpPr/>
          <p:nvPr/>
        </p:nvSpPr>
        <p:spPr>
          <a:xfrm>
            <a:off x="1115616" y="4407250"/>
            <a:ext cx="668352" cy="66835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</a:t>
            </a:r>
            <a:endParaRPr lang="ko-KR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9" name="타원 54"/>
          <p:cNvSpPr/>
          <p:nvPr/>
        </p:nvSpPr>
        <p:spPr>
          <a:xfrm>
            <a:off x="1115616" y="5332840"/>
            <a:ext cx="668352" cy="66835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endParaRPr lang="ko-KR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70" name="그룹 60"/>
          <p:cNvGrpSpPr/>
          <p:nvPr/>
        </p:nvGrpSpPr>
        <p:grpSpPr>
          <a:xfrm>
            <a:off x="1098382" y="1628800"/>
            <a:ext cx="737314" cy="668350"/>
            <a:chOff x="5075123" y="3442121"/>
            <a:chExt cx="2481953" cy="2249809"/>
          </a:xfrm>
        </p:grpSpPr>
        <p:sp>
          <p:nvSpPr>
            <p:cNvPr id="71" name="타원 16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74" name="자유형 19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자유형 20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7" name="그룹 60"/>
          <p:cNvGrpSpPr/>
          <p:nvPr/>
        </p:nvGrpSpPr>
        <p:grpSpPr>
          <a:xfrm>
            <a:off x="1098382" y="2554390"/>
            <a:ext cx="737314" cy="668350"/>
            <a:chOff x="5075123" y="3442121"/>
            <a:chExt cx="2481953" cy="2249809"/>
          </a:xfrm>
        </p:grpSpPr>
        <p:sp>
          <p:nvSpPr>
            <p:cNvPr id="78" name="타원 28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81" name="자유형 31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자유형 32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Oval 27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4" name="그룹 60"/>
          <p:cNvGrpSpPr/>
          <p:nvPr/>
        </p:nvGrpSpPr>
        <p:grpSpPr>
          <a:xfrm>
            <a:off x="1098382" y="3479980"/>
            <a:ext cx="737314" cy="668350"/>
            <a:chOff x="5075123" y="3442121"/>
            <a:chExt cx="2481953" cy="2249809"/>
          </a:xfrm>
        </p:grpSpPr>
        <p:sp>
          <p:nvSpPr>
            <p:cNvPr id="85" name="타원 37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88" name="자유형 40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자유형 41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1" name="그룹 60"/>
          <p:cNvGrpSpPr/>
          <p:nvPr/>
        </p:nvGrpSpPr>
        <p:grpSpPr>
          <a:xfrm>
            <a:off x="1098382" y="4405570"/>
            <a:ext cx="737314" cy="668350"/>
            <a:chOff x="5075123" y="3442121"/>
            <a:chExt cx="2481953" cy="2249809"/>
          </a:xfrm>
        </p:grpSpPr>
        <p:sp>
          <p:nvSpPr>
            <p:cNvPr id="92" name="타원 46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95" name="자유형 49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자유형 50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8" name="그룹 60"/>
          <p:cNvGrpSpPr/>
          <p:nvPr/>
        </p:nvGrpSpPr>
        <p:grpSpPr>
          <a:xfrm>
            <a:off x="1098382" y="5331160"/>
            <a:ext cx="737314" cy="668350"/>
            <a:chOff x="5075123" y="3442121"/>
            <a:chExt cx="2481953" cy="2249809"/>
          </a:xfrm>
        </p:grpSpPr>
        <p:sp>
          <p:nvSpPr>
            <p:cNvPr id="99" name="타원 56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02" name="자유형 60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자유형 61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5" name="Text Box 22"/>
          <p:cNvSpPr txBox="1">
            <a:spLocks noChangeArrowheads="1"/>
          </p:cNvSpPr>
          <p:nvPr/>
        </p:nvSpPr>
        <p:spPr bwMode="auto">
          <a:xfrm>
            <a:off x="1979713" y="1794302"/>
            <a:ext cx="64944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ts val="3200"/>
              </a:spcBef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elvetica"/>
                <a:cs typeface="Helvetica"/>
                <a:sym typeface="Helvetica"/>
              </a:rPr>
              <a:t>Информирование экспортеров об инструментах поддержки экспорта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06" name="Text Box 22"/>
          <p:cNvSpPr txBox="1">
            <a:spLocks noChangeArrowheads="1"/>
          </p:cNvSpPr>
          <p:nvPr/>
        </p:nvSpPr>
        <p:spPr bwMode="auto">
          <a:xfrm>
            <a:off x="1979713" y="2666713"/>
            <a:ext cx="65664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ts val="3200"/>
              </a:spcBef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elvetica"/>
                <a:cs typeface="Helvetica"/>
                <a:sym typeface="Helvetica"/>
              </a:rPr>
              <a:t>Консультирование при подготовке и реализации экспортных проектов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07" name="Text Box 22"/>
          <p:cNvSpPr txBox="1">
            <a:spLocks noChangeArrowheads="1"/>
          </p:cNvSpPr>
          <p:nvPr/>
        </p:nvSpPr>
        <p:spPr bwMode="auto">
          <a:xfrm>
            <a:off x="1979712" y="3564305"/>
            <a:ext cx="64944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ts val="3200"/>
              </a:spcBef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elvetica"/>
                <a:cs typeface="Helvetica"/>
                <a:sym typeface="Helvetica"/>
              </a:rPr>
              <a:t>Выполнение агентских функции по взаимодействию с государственными организациями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08" name="Text Box 22"/>
          <p:cNvSpPr txBox="1">
            <a:spLocks noChangeArrowheads="1"/>
          </p:cNvSpPr>
          <p:nvPr/>
        </p:nvSpPr>
        <p:spPr bwMode="auto">
          <a:xfrm>
            <a:off x="1979712" y="4510608"/>
            <a:ext cx="68407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ts val="3200"/>
              </a:spcBef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elvetica"/>
                <a:cs typeface="Helvetica"/>
                <a:sym typeface="Helvetica"/>
              </a:rPr>
              <a:t>Донесение до государства предложений по улучшению условий ведения экспорта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09" name="Text Box 22"/>
          <p:cNvSpPr txBox="1">
            <a:spLocks noChangeArrowheads="1"/>
          </p:cNvSpPr>
          <p:nvPr/>
        </p:nvSpPr>
        <p:spPr bwMode="auto">
          <a:xfrm>
            <a:off x="1979713" y="5466710"/>
            <a:ext cx="22156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экспортеров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모서리가 둥근 직사각형 25"/>
          <p:cNvSpPr/>
          <p:nvPr/>
        </p:nvSpPr>
        <p:spPr>
          <a:xfrm flipH="1">
            <a:off x="4716016" y="1844824"/>
            <a:ext cx="4139216" cy="2920295"/>
          </a:xfrm>
          <a:prstGeom prst="roundRect">
            <a:avLst>
              <a:gd name="adj" fmla="val 8226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모서리가 둥근 직사각형 15"/>
          <p:cNvSpPr/>
          <p:nvPr/>
        </p:nvSpPr>
        <p:spPr>
          <a:xfrm>
            <a:off x="323528" y="1844824"/>
            <a:ext cx="4176464" cy="2920295"/>
          </a:xfrm>
          <a:prstGeom prst="roundRect">
            <a:avLst>
              <a:gd name="adj" fmla="val 7288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1" name="그룹 23"/>
          <p:cNvGrpSpPr/>
          <p:nvPr/>
        </p:nvGrpSpPr>
        <p:grpSpPr>
          <a:xfrm>
            <a:off x="3137252" y="4225544"/>
            <a:ext cx="2947873" cy="2947872"/>
            <a:chOff x="2989625" y="2271494"/>
            <a:chExt cx="3187909" cy="31879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>
              <a:rot lat="17999998" lon="0" rev="0"/>
            </a:camera>
            <a:lightRig rig="balanced" dir="t"/>
          </a:scene3d>
        </p:grpSpPr>
        <p:sp>
          <p:nvSpPr>
            <p:cNvPr id="98" name="막힌 원호 8"/>
            <p:cNvSpPr/>
            <p:nvPr/>
          </p:nvSpPr>
          <p:spPr>
            <a:xfrm rot="5400000">
              <a:off x="2989625" y="2271494"/>
              <a:ext cx="3187909" cy="3187909"/>
            </a:xfrm>
            <a:prstGeom prst="blockArc">
              <a:avLst>
                <a:gd name="adj1" fmla="val 10828547"/>
                <a:gd name="adj2" fmla="val 21558280"/>
                <a:gd name="adj3" fmla="val 7716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8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  <a:sp3d extrusionH="76200">
              <a:bevelT w="50800" h="25400"/>
              <a:bevelB w="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막힌 원호 7"/>
            <p:cNvSpPr/>
            <p:nvPr/>
          </p:nvSpPr>
          <p:spPr>
            <a:xfrm rot="16200000">
              <a:off x="2989625" y="2271495"/>
              <a:ext cx="3187909" cy="3187909"/>
            </a:xfrm>
            <a:prstGeom prst="blockArc">
              <a:avLst>
                <a:gd name="adj1" fmla="val 10844298"/>
                <a:gd name="adj2" fmla="val 21558280"/>
                <a:gd name="adj3" fmla="val 7716"/>
              </a:avLst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sp3d extrusionH="76200">
              <a:bevelT w="50800" h="25400"/>
              <a:bevelB w="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1" name="Oval 69"/>
          <p:cNvSpPr>
            <a:spLocks noChangeArrowheads="1"/>
          </p:cNvSpPr>
          <p:nvPr/>
        </p:nvSpPr>
        <p:spPr bwMode="auto">
          <a:xfrm rot="19800000">
            <a:off x="3117606" y="5227687"/>
            <a:ext cx="814672" cy="2099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 sz="140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17" name="Oval 111"/>
          <p:cNvSpPr>
            <a:spLocks noChangeArrowheads="1"/>
          </p:cNvSpPr>
          <p:nvPr/>
        </p:nvSpPr>
        <p:spPr bwMode="auto">
          <a:xfrm>
            <a:off x="3688557" y="5168178"/>
            <a:ext cx="1849661" cy="952302"/>
          </a:xfrm>
          <a:prstGeom prst="ellipse">
            <a:avLst/>
          </a:prstGeom>
          <a:gradFill rotWithShape="1">
            <a:gsLst>
              <a:gs pos="0">
                <a:schemeClr val="tx1">
                  <a:alpha val="40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 sz="140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31" name="Oval 69"/>
          <p:cNvSpPr>
            <a:spLocks noChangeArrowheads="1"/>
          </p:cNvSpPr>
          <p:nvPr/>
        </p:nvSpPr>
        <p:spPr bwMode="auto">
          <a:xfrm rot="19800000">
            <a:off x="5063295" y="6081594"/>
            <a:ext cx="1051603" cy="271011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 sz="140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4860032" y="121533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АО «РОСЭКСИМБАНК»</a:t>
            </a:r>
          </a:p>
        </p:txBody>
      </p:sp>
      <p:grpSp>
        <p:nvGrpSpPr>
          <p:cNvPr id="133" name="그룹 27"/>
          <p:cNvGrpSpPr/>
          <p:nvPr/>
        </p:nvGrpSpPr>
        <p:grpSpPr>
          <a:xfrm>
            <a:off x="6804248" y="5895856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134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7164288" y="58145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www.eximbank.ru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467544" y="117891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АО «ЭКСАР»</a:t>
            </a:r>
          </a:p>
        </p:txBody>
      </p:sp>
      <p:grpSp>
        <p:nvGrpSpPr>
          <p:cNvPr id="138" name="그룹 27"/>
          <p:cNvGrpSpPr/>
          <p:nvPr/>
        </p:nvGrpSpPr>
        <p:grpSpPr>
          <a:xfrm>
            <a:off x="323528" y="5895856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139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683568" y="58145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www.exiar.ru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04056" y="198884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Комплексное страхование экспортных кредитов;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504056" y="244063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3200"/>
              </a:spcBef>
              <a:buFont typeface="Wingdings" pitchFamily="2" charset="2"/>
              <a:buChar char="ü"/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Страхование кредита поставщика или       кредита покупателю;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504056" y="2904039"/>
            <a:ext cx="26345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3200"/>
              </a:spcBef>
              <a:buFont typeface="Wingdings" pitchFamily="2" charset="2"/>
              <a:buChar char="ü"/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Страхование инвестиций;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504056" y="314154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3200"/>
              </a:spcBef>
              <a:buFont typeface="Wingdings" pitchFamily="2" charset="2"/>
              <a:buChar char="ü"/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Страхование подтвержденного          аккредитива, страхование гарантий;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504056" y="364560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3200"/>
              </a:spcBef>
              <a:buFont typeface="Wingdings" pitchFamily="2" charset="2"/>
              <a:buChar char="ü"/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Страхование экспортного факторинга </a:t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и страхование кредита на пополнение</a:t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оборотных средств.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4860032" y="1995805"/>
            <a:ext cx="3960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Предэкспортное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финансирование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Расходов по экспортному контракту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Текущих расходов по экспортным поставкам</a:t>
            </a:r>
          </a:p>
          <a:p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Постэкспортное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финансирование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Коммерческого кредита экспортера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Торгового оборота с иностранными </a:t>
            </a:r>
            <a:r>
              <a:rPr lang="ru-RU" sz="1600" b="1" dirty="0" smtClean="0"/>
              <a:t>покупателями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Экспортное финансирование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Прямой кредит иностранному покупателю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Через подтвержденный аккредитив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Кредит банку иностранного покупателя</a:t>
            </a:r>
            <a:endParaRPr lang="ru-RU" sz="1400" b="1" dirty="0"/>
          </a:p>
        </p:txBody>
      </p:sp>
      <p:sp>
        <p:nvSpPr>
          <p:cNvPr id="169" name="TextBox 168"/>
          <p:cNvSpPr txBox="1"/>
          <p:nvPr/>
        </p:nvSpPr>
        <p:spPr>
          <a:xfrm>
            <a:off x="4067944" y="5445224"/>
            <a:ext cx="1296144" cy="769441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РЭЦ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sp>
        <p:nvSpPr>
          <p:cNvPr id="31" name="직사각형 23"/>
          <p:cNvSpPr/>
          <p:nvPr/>
        </p:nvSpPr>
        <p:spPr>
          <a:xfrm>
            <a:off x="0" y="2713609"/>
            <a:ext cx="9144000" cy="3024000"/>
          </a:xfrm>
          <a:prstGeom prst="rect">
            <a:avLst/>
          </a:prstGeom>
          <a:solidFill>
            <a:schemeClr val="bg1">
              <a:lumMod val="9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모서리가 둥근 직사각형 58"/>
          <p:cNvSpPr/>
          <p:nvPr/>
        </p:nvSpPr>
        <p:spPr>
          <a:xfrm>
            <a:off x="539552" y="2893630"/>
            <a:ext cx="2664296" cy="1530169"/>
          </a:xfrm>
          <a:prstGeom prst="roundRect">
            <a:avLst>
              <a:gd name="adj" fmla="val 5782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자유형 21"/>
          <p:cNvSpPr/>
          <p:nvPr/>
        </p:nvSpPr>
        <p:spPr>
          <a:xfrm>
            <a:off x="2365427" y="1975527"/>
            <a:ext cx="5734965" cy="3973753"/>
          </a:xfrm>
          <a:custGeom>
            <a:avLst/>
            <a:gdLst>
              <a:gd name="connsiteX0" fmla="*/ 0 w 4755647"/>
              <a:gd name="connsiteY0" fmla="*/ 585065 h 2340260"/>
              <a:gd name="connsiteX1" fmla="*/ 3585517 w 4755647"/>
              <a:gd name="connsiteY1" fmla="*/ 585065 h 2340260"/>
              <a:gd name="connsiteX2" fmla="*/ 3585517 w 4755647"/>
              <a:gd name="connsiteY2" fmla="*/ 0 h 2340260"/>
              <a:gd name="connsiteX3" fmla="*/ 4755647 w 4755647"/>
              <a:gd name="connsiteY3" fmla="*/ 1170130 h 2340260"/>
              <a:gd name="connsiteX4" fmla="*/ 3585517 w 4755647"/>
              <a:gd name="connsiteY4" fmla="*/ 2340260 h 2340260"/>
              <a:gd name="connsiteX5" fmla="*/ 3585517 w 4755647"/>
              <a:gd name="connsiteY5" fmla="*/ 1755195 h 2340260"/>
              <a:gd name="connsiteX6" fmla="*/ 0 w 4755647"/>
              <a:gd name="connsiteY6" fmla="*/ 1755195 h 2340260"/>
              <a:gd name="connsiteX7" fmla="*/ 0 w 4755647"/>
              <a:gd name="connsiteY7" fmla="*/ 585065 h 2340260"/>
              <a:gd name="connsiteX0" fmla="*/ 0 w 6510337"/>
              <a:gd name="connsiteY0" fmla="*/ 1375097 h 3130292"/>
              <a:gd name="connsiteX1" fmla="*/ 3585517 w 6510337"/>
              <a:gd name="connsiteY1" fmla="*/ 1375097 h 3130292"/>
              <a:gd name="connsiteX2" fmla="*/ 3585517 w 6510337"/>
              <a:gd name="connsiteY2" fmla="*/ 790032 h 3130292"/>
              <a:gd name="connsiteX3" fmla="*/ 6510337 w 6510337"/>
              <a:gd name="connsiteY3" fmla="*/ 0 h 3130292"/>
              <a:gd name="connsiteX4" fmla="*/ 3585517 w 6510337"/>
              <a:gd name="connsiteY4" fmla="*/ 3130292 h 3130292"/>
              <a:gd name="connsiteX5" fmla="*/ 3585517 w 6510337"/>
              <a:gd name="connsiteY5" fmla="*/ 2545227 h 3130292"/>
              <a:gd name="connsiteX6" fmla="*/ 0 w 6510337"/>
              <a:gd name="connsiteY6" fmla="*/ 2545227 h 3130292"/>
              <a:gd name="connsiteX7" fmla="*/ 0 w 6510337"/>
              <a:gd name="connsiteY7" fmla="*/ 1375097 h 3130292"/>
              <a:gd name="connsiteX0" fmla="*/ 0 w 6510337"/>
              <a:gd name="connsiteY0" fmla="*/ 1375097 h 2545227"/>
              <a:gd name="connsiteX1" fmla="*/ 3585517 w 6510337"/>
              <a:gd name="connsiteY1" fmla="*/ 1375097 h 2545227"/>
              <a:gd name="connsiteX2" fmla="*/ 3585517 w 6510337"/>
              <a:gd name="connsiteY2" fmla="*/ 790032 h 2545227"/>
              <a:gd name="connsiteX3" fmla="*/ 6510337 w 6510337"/>
              <a:gd name="connsiteY3" fmla="*/ 0 h 2545227"/>
              <a:gd name="connsiteX4" fmla="*/ 6510337 w 6510337"/>
              <a:gd name="connsiteY4" fmla="*/ 1066800 h 2545227"/>
              <a:gd name="connsiteX5" fmla="*/ 3585517 w 6510337"/>
              <a:gd name="connsiteY5" fmla="*/ 2545227 h 2545227"/>
              <a:gd name="connsiteX6" fmla="*/ 0 w 6510337"/>
              <a:gd name="connsiteY6" fmla="*/ 2545227 h 2545227"/>
              <a:gd name="connsiteX7" fmla="*/ 0 w 6510337"/>
              <a:gd name="connsiteY7" fmla="*/ 1375097 h 2545227"/>
              <a:gd name="connsiteX0" fmla="*/ 0 w 6510337"/>
              <a:gd name="connsiteY0" fmla="*/ 1375097 h 2545227"/>
              <a:gd name="connsiteX1" fmla="*/ 3585517 w 6510337"/>
              <a:gd name="connsiteY1" fmla="*/ 1375097 h 2545227"/>
              <a:gd name="connsiteX2" fmla="*/ 5160692 w 6510337"/>
              <a:gd name="connsiteY2" fmla="*/ 1104901 h 2545227"/>
              <a:gd name="connsiteX3" fmla="*/ 6510337 w 6510337"/>
              <a:gd name="connsiteY3" fmla="*/ 0 h 2545227"/>
              <a:gd name="connsiteX4" fmla="*/ 6510337 w 6510337"/>
              <a:gd name="connsiteY4" fmla="*/ 1066800 h 2545227"/>
              <a:gd name="connsiteX5" fmla="*/ 3585517 w 6510337"/>
              <a:gd name="connsiteY5" fmla="*/ 2545227 h 2545227"/>
              <a:gd name="connsiteX6" fmla="*/ 0 w 6510337"/>
              <a:gd name="connsiteY6" fmla="*/ 2545227 h 2545227"/>
              <a:gd name="connsiteX7" fmla="*/ 0 w 6510337"/>
              <a:gd name="connsiteY7" fmla="*/ 1375097 h 2545227"/>
              <a:gd name="connsiteX0" fmla="*/ 0 w 6510337"/>
              <a:gd name="connsiteY0" fmla="*/ 1375097 h 2545227"/>
              <a:gd name="connsiteX1" fmla="*/ 3585517 w 6510337"/>
              <a:gd name="connsiteY1" fmla="*/ 1375097 h 2545227"/>
              <a:gd name="connsiteX2" fmla="*/ 5295900 w 6510337"/>
              <a:gd name="connsiteY2" fmla="*/ 1066801 h 2545227"/>
              <a:gd name="connsiteX3" fmla="*/ 6510337 w 6510337"/>
              <a:gd name="connsiteY3" fmla="*/ 0 h 2545227"/>
              <a:gd name="connsiteX4" fmla="*/ 6510337 w 6510337"/>
              <a:gd name="connsiteY4" fmla="*/ 1066800 h 2545227"/>
              <a:gd name="connsiteX5" fmla="*/ 3585517 w 6510337"/>
              <a:gd name="connsiteY5" fmla="*/ 2545227 h 2545227"/>
              <a:gd name="connsiteX6" fmla="*/ 0 w 6510337"/>
              <a:gd name="connsiteY6" fmla="*/ 2545227 h 2545227"/>
              <a:gd name="connsiteX7" fmla="*/ 0 w 6510337"/>
              <a:gd name="connsiteY7" fmla="*/ 1375097 h 2545227"/>
              <a:gd name="connsiteX0" fmla="*/ 0 w 6510337"/>
              <a:gd name="connsiteY0" fmla="*/ 1375097 h 4660463"/>
              <a:gd name="connsiteX1" fmla="*/ 3585517 w 6510337"/>
              <a:gd name="connsiteY1" fmla="*/ 1375097 h 4660463"/>
              <a:gd name="connsiteX2" fmla="*/ 5295900 w 6510337"/>
              <a:gd name="connsiteY2" fmla="*/ 1066801 h 4660463"/>
              <a:gd name="connsiteX3" fmla="*/ 6510337 w 6510337"/>
              <a:gd name="connsiteY3" fmla="*/ 0 h 4660463"/>
              <a:gd name="connsiteX4" fmla="*/ 6510337 w 6510337"/>
              <a:gd name="connsiteY4" fmla="*/ 1066800 h 4660463"/>
              <a:gd name="connsiteX5" fmla="*/ 3585517 w 6510337"/>
              <a:gd name="connsiteY5" fmla="*/ 2545227 h 4660463"/>
              <a:gd name="connsiteX6" fmla="*/ 1362075 w 6510337"/>
              <a:gd name="connsiteY6" fmla="*/ 4660463 h 4660463"/>
              <a:gd name="connsiteX7" fmla="*/ 0 w 6510337"/>
              <a:gd name="connsiteY7" fmla="*/ 1375097 h 4660463"/>
              <a:gd name="connsiteX0" fmla="*/ 0 w 6510337"/>
              <a:gd name="connsiteY0" fmla="*/ 3924301 h 4660463"/>
              <a:gd name="connsiteX1" fmla="*/ 3585517 w 6510337"/>
              <a:gd name="connsiteY1" fmla="*/ 1375097 h 4660463"/>
              <a:gd name="connsiteX2" fmla="*/ 5295900 w 6510337"/>
              <a:gd name="connsiteY2" fmla="*/ 1066801 h 4660463"/>
              <a:gd name="connsiteX3" fmla="*/ 6510337 w 6510337"/>
              <a:gd name="connsiteY3" fmla="*/ 0 h 4660463"/>
              <a:gd name="connsiteX4" fmla="*/ 6510337 w 6510337"/>
              <a:gd name="connsiteY4" fmla="*/ 1066800 h 4660463"/>
              <a:gd name="connsiteX5" fmla="*/ 3585517 w 6510337"/>
              <a:gd name="connsiteY5" fmla="*/ 2545227 h 4660463"/>
              <a:gd name="connsiteX6" fmla="*/ 1362075 w 6510337"/>
              <a:gd name="connsiteY6" fmla="*/ 4660463 h 4660463"/>
              <a:gd name="connsiteX7" fmla="*/ 0 w 6510337"/>
              <a:gd name="connsiteY7" fmla="*/ 3924301 h 4660463"/>
              <a:gd name="connsiteX0" fmla="*/ 0 w 6510337"/>
              <a:gd name="connsiteY0" fmla="*/ 3924301 h 4660463"/>
              <a:gd name="connsiteX1" fmla="*/ 3585517 w 6510337"/>
              <a:gd name="connsiteY1" fmla="*/ 1375097 h 4660463"/>
              <a:gd name="connsiteX2" fmla="*/ 5295900 w 6510337"/>
              <a:gd name="connsiteY2" fmla="*/ 1066801 h 4660463"/>
              <a:gd name="connsiteX3" fmla="*/ 6510337 w 6510337"/>
              <a:gd name="connsiteY3" fmla="*/ 0 h 4660463"/>
              <a:gd name="connsiteX4" fmla="*/ 6510337 w 6510337"/>
              <a:gd name="connsiteY4" fmla="*/ 1066800 h 4660463"/>
              <a:gd name="connsiteX5" fmla="*/ 6181725 w 6510337"/>
              <a:gd name="connsiteY5" fmla="*/ 1104901 h 4660463"/>
              <a:gd name="connsiteX6" fmla="*/ 1362075 w 6510337"/>
              <a:gd name="connsiteY6" fmla="*/ 4660463 h 4660463"/>
              <a:gd name="connsiteX7" fmla="*/ 0 w 6510337"/>
              <a:gd name="connsiteY7" fmla="*/ 3924301 h 4660463"/>
              <a:gd name="connsiteX0" fmla="*/ 0 w 6510337"/>
              <a:gd name="connsiteY0" fmla="*/ 3924301 h 4660463"/>
              <a:gd name="connsiteX1" fmla="*/ 5543550 w 6510337"/>
              <a:gd name="connsiteY1" fmla="*/ 1104901 h 4660463"/>
              <a:gd name="connsiteX2" fmla="*/ 5295900 w 6510337"/>
              <a:gd name="connsiteY2" fmla="*/ 1066801 h 4660463"/>
              <a:gd name="connsiteX3" fmla="*/ 6510337 w 6510337"/>
              <a:gd name="connsiteY3" fmla="*/ 0 h 4660463"/>
              <a:gd name="connsiteX4" fmla="*/ 6510337 w 6510337"/>
              <a:gd name="connsiteY4" fmla="*/ 1066800 h 4660463"/>
              <a:gd name="connsiteX5" fmla="*/ 6181725 w 6510337"/>
              <a:gd name="connsiteY5" fmla="*/ 1104901 h 4660463"/>
              <a:gd name="connsiteX6" fmla="*/ 1362075 w 6510337"/>
              <a:gd name="connsiteY6" fmla="*/ 4660463 h 4660463"/>
              <a:gd name="connsiteX7" fmla="*/ 0 w 6510337"/>
              <a:gd name="connsiteY7" fmla="*/ 3924301 h 4660463"/>
              <a:gd name="connsiteX0" fmla="*/ 0 w 6510337"/>
              <a:gd name="connsiteY0" fmla="*/ 3924301 h 4660463"/>
              <a:gd name="connsiteX1" fmla="*/ 3189287 w 6510337"/>
              <a:gd name="connsiteY1" fmla="*/ 2306638 h 4660463"/>
              <a:gd name="connsiteX2" fmla="*/ 5543550 w 6510337"/>
              <a:gd name="connsiteY2" fmla="*/ 1104901 h 4660463"/>
              <a:gd name="connsiteX3" fmla="*/ 5295900 w 6510337"/>
              <a:gd name="connsiteY3" fmla="*/ 1066801 h 4660463"/>
              <a:gd name="connsiteX4" fmla="*/ 6510337 w 6510337"/>
              <a:gd name="connsiteY4" fmla="*/ 0 h 4660463"/>
              <a:gd name="connsiteX5" fmla="*/ 6510337 w 6510337"/>
              <a:gd name="connsiteY5" fmla="*/ 1066800 h 4660463"/>
              <a:gd name="connsiteX6" fmla="*/ 6181725 w 6510337"/>
              <a:gd name="connsiteY6" fmla="*/ 1104901 h 4660463"/>
              <a:gd name="connsiteX7" fmla="*/ 1362075 w 6510337"/>
              <a:gd name="connsiteY7" fmla="*/ 4660463 h 4660463"/>
              <a:gd name="connsiteX8" fmla="*/ 0 w 6510337"/>
              <a:gd name="connsiteY8" fmla="*/ 3924301 h 4660463"/>
              <a:gd name="connsiteX0" fmla="*/ 0 w 6510337"/>
              <a:gd name="connsiteY0" fmla="*/ 3924301 h 4660463"/>
              <a:gd name="connsiteX1" fmla="*/ 3189287 w 6510337"/>
              <a:gd name="connsiteY1" fmla="*/ 2306638 h 4660463"/>
              <a:gd name="connsiteX2" fmla="*/ 5543550 w 6510337"/>
              <a:gd name="connsiteY2" fmla="*/ 1104901 h 4660463"/>
              <a:gd name="connsiteX3" fmla="*/ 5295900 w 6510337"/>
              <a:gd name="connsiteY3" fmla="*/ 1066801 h 4660463"/>
              <a:gd name="connsiteX4" fmla="*/ 6510337 w 6510337"/>
              <a:gd name="connsiteY4" fmla="*/ 0 h 4660463"/>
              <a:gd name="connsiteX5" fmla="*/ 6510337 w 6510337"/>
              <a:gd name="connsiteY5" fmla="*/ 1066800 h 4660463"/>
              <a:gd name="connsiteX6" fmla="*/ 6181725 w 6510337"/>
              <a:gd name="connsiteY6" fmla="*/ 1104901 h 4660463"/>
              <a:gd name="connsiteX7" fmla="*/ 3894137 w 6510337"/>
              <a:gd name="connsiteY7" fmla="*/ 2782888 h 4660463"/>
              <a:gd name="connsiteX8" fmla="*/ 1362075 w 6510337"/>
              <a:gd name="connsiteY8" fmla="*/ 4660463 h 4660463"/>
              <a:gd name="connsiteX9" fmla="*/ 0 w 6510337"/>
              <a:gd name="connsiteY9" fmla="*/ 3924301 h 4660463"/>
              <a:gd name="connsiteX0" fmla="*/ 0 w 6510337"/>
              <a:gd name="connsiteY0" fmla="*/ 3924301 h 4660463"/>
              <a:gd name="connsiteX1" fmla="*/ 3189287 w 6510337"/>
              <a:gd name="connsiteY1" fmla="*/ 2306638 h 4660463"/>
              <a:gd name="connsiteX2" fmla="*/ 5543550 w 6510337"/>
              <a:gd name="connsiteY2" fmla="*/ 1104901 h 4660463"/>
              <a:gd name="connsiteX3" fmla="*/ 5295900 w 6510337"/>
              <a:gd name="connsiteY3" fmla="*/ 1066801 h 4660463"/>
              <a:gd name="connsiteX4" fmla="*/ 6510337 w 6510337"/>
              <a:gd name="connsiteY4" fmla="*/ 0 h 4660463"/>
              <a:gd name="connsiteX5" fmla="*/ 6510337 w 6510337"/>
              <a:gd name="connsiteY5" fmla="*/ 1066800 h 4660463"/>
              <a:gd name="connsiteX6" fmla="*/ 6181725 w 6510337"/>
              <a:gd name="connsiteY6" fmla="*/ 1104901 h 4660463"/>
              <a:gd name="connsiteX7" fmla="*/ 5421247 w 6510337"/>
              <a:gd name="connsiteY7" fmla="*/ 2119248 h 4660463"/>
              <a:gd name="connsiteX8" fmla="*/ 1362075 w 6510337"/>
              <a:gd name="connsiteY8" fmla="*/ 4660463 h 4660463"/>
              <a:gd name="connsiteX9" fmla="*/ 0 w 6510337"/>
              <a:gd name="connsiteY9" fmla="*/ 3924301 h 4660463"/>
              <a:gd name="connsiteX0" fmla="*/ 0 w 6510337"/>
              <a:gd name="connsiteY0" fmla="*/ 3924301 h 4660463"/>
              <a:gd name="connsiteX1" fmla="*/ 4935667 w 6510337"/>
              <a:gd name="connsiteY1" fmla="*/ 1960163 h 4660463"/>
              <a:gd name="connsiteX2" fmla="*/ 5543550 w 6510337"/>
              <a:gd name="connsiteY2" fmla="*/ 1104901 h 4660463"/>
              <a:gd name="connsiteX3" fmla="*/ 5295900 w 6510337"/>
              <a:gd name="connsiteY3" fmla="*/ 1066801 h 4660463"/>
              <a:gd name="connsiteX4" fmla="*/ 6510337 w 6510337"/>
              <a:gd name="connsiteY4" fmla="*/ 0 h 4660463"/>
              <a:gd name="connsiteX5" fmla="*/ 6510337 w 6510337"/>
              <a:gd name="connsiteY5" fmla="*/ 1066800 h 4660463"/>
              <a:gd name="connsiteX6" fmla="*/ 6181725 w 6510337"/>
              <a:gd name="connsiteY6" fmla="*/ 1104901 h 4660463"/>
              <a:gd name="connsiteX7" fmla="*/ 5421247 w 6510337"/>
              <a:gd name="connsiteY7" fmla="*/ 2119248 h 4660463"/>
              <a:gd name="connsiteX8" fmla="*/ 1362075 w 6510337"/>
              <a:gd name="connsiteY8" fmla="*/ 4660463 h 4660463"/>
              <a:gd name="connsiteX9" fmla="*/ 0 w 6510337"/>
              <a:gd name="connsiteY9" fmla="*/ 3924301 h 4660463"/>
              <a:gd name="connsiteX0" fmla="*/ 0 w 6510337"/>
              <a:gd name="connsiteY0" fmla="*/ 3924301 h 4660463"/>
              <a:gd name="connsiteX1" fmla="*/ 4846637 w 6510337"/>
              <a:gd name="connsiteY1" fmla="*/ 1925638 h 4660463"/>
              <a:gd name="connsiteX2" fmla="*/ 5543550 w 6510337"/>
              <a:gd name="connsiteY2" fmla="*/ 1104901 h 4660463"/>
              <a:gd name="connsiteX3" fmla="*/ 5295900 w 6510337"/>
              <a:gd name="connsiteY3" fmla="*/ 1066801 h 4660463"/>
              <a:gd name="connsiteX4" fmla="*/ 6510337 w 6510337"/>
              <a:gd name="connsiteY4" fmla="*/ 0 h 4660463"/>
              <a:gd name="connsiteX5" fmla="*/ 6510337 w 6510337"/>
              <a:gd name="connsiteY5" fmla="*/ 1066800 h 4660463"/>
              <a:gd name="connsiteX6" fmla="*/ 6181725 w 6510337"/>
              <a:gd name="connsiteY6" fmla="*/ 1104901 h 4660463"/>
              <a:gd name="connsiteX7" fmla="*/ 5421247 w 6510337"/>
              <a:gd name="connsiteY7" fmla="*/ 2119248 h 4660463"/>
              <a:gd name="connsiteX8" fmla="*/ 1362075 w 6510337"/>
              <a:gd name="connsiteY8" fmla="*/ 4660463 h 4660463"/>
              <a:gd name="connsiteX9" fmla="*/ 0 w 6510337"/>
              <a:gd name="connsiteY9" fmla="*/ 3924301 h 4660463"/>
              <a:gd name="connsiteX0" fmla="*/ 0 w 6510337"/>
              <a:gd name="connsiteY0" fmla="*/ 3924301 h 4660463"/>
              <a:gd name="connsiteX1" fmla="*/ 4846637 w 6510337"/>
              <a:gd name="connsiteY1" fmla="*/ 1925638 h 4660463"/>
              <a:gd name="connsiteX2" fmla="*/ 5543550 w 6510337"/>
              <a:gd name="connsiteY2" fmla="*/ 1104901 h 4660463"/>
              <a:gd name="connsiteX3" fmla="*/ 5295900 w 6510337"/>
              <a:gd name="connsiteY3" fmla="*/ 1066801 h 4660463"/>
              <a:gd name="connsiteX4" fmla="*/ 6510337 w 6510337"/>
              <a:gd name="connsiteY4" fmla="*/ 0 h 4660463"/>
              <a:gd name="connsiteX5" fmla="*/ 6510337 w 6510337"/>
              <a:gd name="connsiteY5" fmla="*/ 1066800 h 4660463"/>
              <a:gd name="connsiteX6" fmla="*/ 6181725 w 6510337"/>
              <a:gd name="connsiteY6" fmla="*/ 1104901 h 4660463"/>
              <a:gd name="connsiteX7" fmla="*/ 5421247 w 6510337"/>
              <a:gd name="connsiteY7" fmla="*/ 2119248 h 4660463"/>
              <a:gd name="connsiteX8" fmla="*/ 4332287 w 6510337"/>
              <a:gd name="connsiteY8" fmla="*/ 2801938 h 4660463"/>
              <a:gd name="connsiteX9" fmla="*/ 1362075 w 6510337"/>
              <a:gd name="connsiteY9" fmla="*/ 4660463 h 4660463"/>
              <a:gd name="connsiteX10" fmla="*/ 0 w 6510337"/>
              <a:gd name="connsiteY10" fmla="*/ 3924301 h 4660463"/>
              <a:gd name="connsiteX0" fmla="*/ 0 w 6510337"/>
              <a:gd name="connsiteY0" fmla="*/ 3924301 h 4660463"/>
              <a:gd name="connsiteX1" fmla="*/ 3570287 w 6510337"/>
              <a:gd name="connsiteY1" fmla="*/ 2449513 h 4660463"/>
              <a:gd name="connsiteX2" fmla="*/ 4846637 w 6510337"/>
              <a:gd name="connsiteY2" fmla="*/ 1925638 h 4660463"/>
              <a:gd name="connsiteX3" fmla="*/ 5543550 w 6510337"/>
              <a:gd name="connsiteY3" fmla="*/ 1104901 h 4660463"/>
              <a:gd name="connsiteX4" fmla="*/ 5295900 w 6510337"/>
              <a:gd name="connsiteY4" fmla="*/ 1066801 h 4660463"/>
              <a:gd name="connsiteX5" fmla="*/ 6510337 w 6510337"/>
              <a:gd name="connsiteY5" fmla="*/ 0 h 4660463"/>
              <a:gd name="connsiteX6" fmla="*/ 6510337 w 6510337"/>
              <a:gd name="connsiteY6" fmla="*/ 1066800 h 4660463"/>
              <a:gd name="connsiteX7" fmla="*/ 6181725 w 6510337"/>
              <a:gd name="connsiteY7" fmla="*/ 1104901 h 4660463"/>
              <a:gd name="connsiteX8" fmla="*/ 5421247 w 6510337"/>
              <a:gd name="connsiteY8" fmla="*/ 2119248 h 4660463"/>
              <a:gd name="connsiteX9" fmla="*/ 4332287 w 6510337"/>
              <a:gd name="connsiteY9" fmla="*/ 2801938 h 4660463"/>
              <a:gd name="connsiteX10" fmla="*/ 1362075 w 6510337"/>
              <a:gd name="connsiteY10" fmla="*/ 4660463 h 4660463"/>
              <a:gd name="connsiteX11" fmla="*/ 0 w 6510337"/>
              <a:gd name="connsiteY11" fmla="*/ 3924301 h 4660463"/>
              <a:gd name="connsiteX0" fmla="*/ 0 w 6510337"/>
              <a:gd name="connsiteY0" fmla="*/ 3924301 h 4660463"/>
              <a:gd name="connsiteX1" fmla="*/ 3836987 w 6510337"/>
              <a:gd name="connsiteY1" fmla="*/ 2887663 h 4660463"/>
              <a:gd name="connsiteX2" fmla="*/ 4846637 w 6510337"/>
              <a:gd name="connsiteY2" fmla="*/ 1925638 h 4660463"/>
              <a:gd name="connsiteX3" fmla="*/ 5543550 w 6510337"/>
              <a:gd name="connsiteY3" fmla="*/ 1104901 h 4660463"/>
              <a:gd name="connsiteX4" fmla="*/ 5295900 w 6510337"/>
              <a:gd name="connsiteY4" fmla="*/ 1066801 h 4660463"/>
              <a:gd name="connsiteX5" fmla="*/ 6510337 w 6510337"/>
              <a:gd name="connsiteY5" fmla="*/ 0 h 4660463"/>
              <a:gd name="connsiteX6" fmla="*/ 6510337 w 6510337"/>
              <a:gd name="connsiteY6" fmla="*/ 1066800 h 4660463"/>
              <a:gd name="connsiteX7" fmla="*/ 6181725 w 6510337"/>
              <a:gd name="connsiteY7" fmla="*/ 1104901 h 4660463"/>
              <a:gd name="connsiteX8" fmla="*/ 5421247 w 6510337"/>
              <a:gd name="connsiteY8" fmla="*/ 2119248 h 4660463"/>
              <a:gd name="connsiteX9" fmla="*/ 4332287 w 6510337"/>
              <a:gd name="connsiteY9" fmla="*/ 2801938 h 4660463"/>
              <a:gd name="connsiteX10" fmla="*/ 1362075 w 6510337"/>
              <a:gd name="connsiteY10" fmla="*/ 4660463 h 4660463"/>
              <a:gd name="connsiteX11" fmla="*/ 0 w 6510337"/>
              <a:gd name="connsiteY11" fmla="*/ 3924301 h 4660463"/>
              <a:gd name="connsiteX0" fmla="*/ 0 w 6510337"/>
              <a:gd name="connsiteY0" fmla="*/ 3924301 h 4660463"/>
              <a:gd name="connsiteX1" fmla="*/ 3703637 w 6510337"/>
              <a:gd name="connsiteY1" fmla="*/ 2754313 h 4660463"/>
              <a:gd name="connsiteX2" fmla="*/ 4846637 w 6510337"/>
              <a:gd name="connsiteY2" fmla="*/ 1925638 h 4660463"/>
              <a:gd name="connsiteX3" fmla="*/ 5543550 w 6510337"/>
              <a:gd name="connsiteY3" fmla="*/ 1104901 h 4660463"/>
              <a:gd name="connsiteX4" fmla="*/ 5295900 w 6510337"/>
              <a:gd name="connsiteY4" fmla="*/ 1066801 h 4660463"/>
              <a:gd name="connsiteX5" fmla="*/ 6510337 w 6510337"/>
              <a:gd name="connsiteY5" fmla="*/ 0 h 4660463"/>
              <a:gd name="connsiteX6" fmla="*/ 6510337 w 6510337"/>
              <a:gd name="connsiteY6" fmla="*/ 1066800 h 4660463"/>
              <a:gd name="connsiteX7" fmla="*/ 6181725 w 6510337"/>
              <a:gd name="connsiteY7" fmla="*/ 1104901 h 4660463"/>
              <a:gd name="connsiteX8" fmla="*/ 5421247 w 6510337"/>
              <a:gd name="connsiteY8" fmla="*/ 2119248 h 4660463"/>
              <a:gd name="connsiteX9" fmla="*/ 4332287 w 6510337"/>
              <a:gd name="connsiteY9" fmla="*/ 2801938 h 4660463"/>
              <a:gd name="connsiteX10" fmla="*/ 1362075 w 6510337"/>
              <a:gd name="connsiteY10" fmla="*/ 4660463 h 4660463"/>
              <a:gd name="connsiteX11" fmla="*/ 0 w 6510337"/>
              <a:gd name="connsiteY11" fmla="*/ 3924301 h 4660463"/>
              <a:gd name="connsiteX0" fmla="*/ 0 w 6510337"/>
              <a:gd name="connsiteY0" fmla="*/ 3924301 h 4660463"/>
              <a:gd name="connsiteX1" fmla="*/ 3703637 w 6510337"/>
              <a:gd name="connsiteY1" fmla="*/ 2754313 h 4660463"/>
              <a:gd name="connsiteX2" fmla="*/ 4846637 w 6510337"/>
              <a:gd name="connsiteY2" fmla="*/ 1925638 h 4660463"/>
              <a:gd name="connsiteX3" fmla="*/ 5543550 w 6510337"/>
              <a:gd name="connsiteY3" fmla="*/ 1104901 h 4660463"/>
              <a:gd name="connsiteX4" fmla="*/ 5295900 w 6510337"/>
              <a:gd name="connsiteY4" fmla="*/ 1066801 h 4660463"/>
              <a:gd name="connsiteX5" fmla="*/ 6510337 w 6510337"/>
              <a:gd name="connsiteY5" fmla="*/ 0 h 4660463"/>
              <a:gd name="connsiteX6" fmla="*/ 6510337 w 6510337"/>
              <a:gd name="connsiteY6" fmla="*/ 1066800 h 4660463"/>
              <a:gd name="connsiteX7" fmla="*/ 6181725 w 6510337"/>
              <a:gd name="connsiteY7" fmla="*/ 1104901 h 4660463"/>
              <a:gd name="connsiteX8" fmla="*/ 5421247 w 6510337"/>
              <a:gd name="connsiteY8" fmla="*/ 2119248 h 4660463"/>
              <a:gd name="connsiteX9" fmla="*/ 4446587 w 6510337"/>
              <a:gd name="connsiteY9" fmla="*/ 3040063 h 4660463"/>
              <a:gd name="connsiteX10" fmla="*/ 1362075 w 6510337"/>
              <a:gd name="connsiteY10" fmla="*/ 4660463 h 4660463"/>
              <a:gd name="connsiteX11" fmla="*/ 0 w 6510337"/>
              <a:gd name="connsiteY11" fmla="*/ 3924301 h 4660463"/>
              <a:gd name="connsiteX0" fmla="*/ 0 w 6510337"/>
              <a:gd name="connsiteY0" fmla="*/ 3924301 h 4660463"/>
              <a:gd name="connsiteX1" fmla="*/ 3703637 w 6510337"/>
              <a:gd name="connsiteY1" fmla="*/ 2754313 h 4660463"/>
              <a:gd name="connsiteX2" fmla="*/ 4846637 w 6510337"/>
              <a:gd name="connsiteY2" fmla="*/ 1925638 h 4660463"/>
              <a:gd name="connsiteX3" fmla="*/ 5543550 w 6510337"/>
              <a:gd name="connsiteY3" fmla="*/ 1104901 h 4660463"/>
              <a:gd name="connsiteX4" fmla="*/ 5295900 w 6510337"/>
              <a:gd name="connsiteY4" fmla="*/ 1066801 h 4660463"/>
              <a:gd name="connsiteX5" fmla="*/ 6510337 w 6510337"/>
              <a:gd name="connsiteY5" fmla="*/ 0 h 4660463"/>
              <a:gd name="connsiteX6" fmla="*/ 6510337 w 6510337"/>
              <a:gd name="connsiteY6" fmla="*/ 1066800 h 4660463"/>
              <a:gd name="connsiteX7" fmla="*/ 6181725 w 6510337"/>
              <a:gd name="connsiteY7" fmla="*/ 1104901 h 4660463"/>
              <a:gd name="connsiteX8" fmla="*/ 5421247 w 6510337"/>
              <a:gd name="connsiteY8" fmla="*/ 2119248 h 4660463"/>
              <a:gd name="connsiteX9" fmla="*/ 4446587 w 6510337"/>
              <a:gd name="connsiteY9" fmla="*/ 3040063 h 4660463"/>
              <a:gd name="connsiteX10" fmla="*/ 3236912 w 6510337"/>
              <a:gd name="connsiteY10" fmla="*/ 3668713 h 4660463"/>
              <a:gd name="connsiteX11" fmla="*/ 1362075 w 6510337"/>
              <a:gd name="connsiteY11" fmla="*/ 4660463 h 4660463"/>
              <a:gd name="connsiteX12" fmla="*/ 0 w 6510337"/>
              <a:gd name="connsiteY12" fmla="*/ 3924301 h 4660463"/>
              <a:gd name="connsiteX0" fmla="*/ 0 w 6510337"/>
              <a:gd name="connsiteY0" fmla="*/ 3924301 h 4660463"/>
              <a:gd name="connsiteX1" fmla="*/ 2474912 w 6510337"/>
              <a:gd name="connsiteY1" fmla="*/ 3154363 h 4660463"/>
              <a:gd name="connsiteX2" fmla="*/ 3703637 w 6510337"/>
              <a:gd name="connsiteY2" fmla="*/ 2754313 h 4660463"/>
              <a:gd name="connsiteX3" fmla="*/ 4846637 w 6510337"/>
              <a:gd name="connsiteY3" fmla="*/ 1925638 h 4660463"/>
              <a:gd name="connsiteX4" fmla="*/ 5543550 w 6510337"/>
              <a:gd name="connsiteY4" fmla="*/ 1104901 h 4660463"/>
              <a:gd name="connsiteX5" fmla="*/ 5295900 w 6510337"/>
              <a:gd name="connsiteY5" fmla="*/ 1066801 h 4660463"/>
              <a:gd name="connsiteX6" fmla="*/ 6510337 w 6510337"/>
              <a:gd name="connsiteY6" fmla="*/ 0 h 4660463"/>
              <a:gd name="connsiteX7" fmla="*/ 6510337 w 6510337"/>
              <a:gd name="connsiteY7" fmla="*/ 1066800 h 4660463"/>
              <a:gd name="connsiteX8" fmla="*/ 6181725 w 6510337"/>
              <a:gd name="connsiteY8" fmla="*/ 1104901 h 4660463"/>
              <a:gd name="connsiteX9" fmla="*/ 5421247 w 6510337"/>
              <a:gd name="connsiteY9" fmla="*/ 2119248 h 4660463"/>
              <a:gd name="connsiteX10" fmla="*/ 4446587 w 6510337"/>
              <a:gd name="connsiteY10" fmla="*/ 3040063 h 4660463"/>
              <a:gd name="connsiteX11" fmla="*/ 3236912 w 6510337"/>
              <a:gd name="connsiteY11" fmla="*/ 3668713 h 4660463"/>
              <a:gd name="connsiteX12" fmla="*/ 1362075 w 6510337"/>
              <a:gd name="connsiteY12" fmla="*/ 4660463 h 4660463"/>
              <a:gd name="connsiteX13" fmla="*/ 0 w 6510337"/>
              <a:gd name="connsiteY13" fmla="*/ 3924301 h 4660463"/>
              <a:gd name="connsiteX0" fmla="*/ 0 w 6510337"/>
              <a:gd name="connsiteY0" fmla="*/ 3924301 h 4660463"/>
              <a:gd name="connsiteX1" fmla="*/ 2379662 w 6510337"/>
              <a:gd name="connsiteY1" fmla="*/ 3449638 h 4660463"/>
              <a:gd name="connsiteX2" fmla="*/ 3703637 w 6510337"/>
              <a:gd name="connsiteY2" fmla="*/ 2754313 h 4660463"/>
              <a:gd name="connsiteX3" fmla="*/ 4846637 w 6510337"/>
              <a:gd name="connsiteY3" fmla="*/ 1925638 h 4660463"/>
              <a:gd name="connsiteX4" fmla="*/ 5543550 w 6510337"/>
              <a:gd name="connsiteY4" fmla="*/ 1104901 h 4660463"/>
              <a:gd name="connsiteX5" fmla="*/ 5295900 w 6510337"/>
              <a:gd name="connsiteY5" fmla="*/ 1066801 h 4660463"/>
              <a:gd name="connsiteX6" fmla="*/ 6510337 w 6510337"/>
              <a:gd name="connsiteY6" fmla="*/ 0 h 4660463"/>
              <a:gd name="connsiteX7" fmla="*/ 6510337 w 6510337"/>
              <a:gd name="connsiteY7" fmla="*/ 1066800 h 4660463"/>
              <a:gd name="connsiteX8" fmla="*/ 6181725 w 6510337"/>
              <a:gd name="connsiteY8" fmla="*/ 1104901 h 4660463"/>
              <a:gd name="connsiteX9" fmla="*/ 5421247 w 6510337"/>
              <a:gd name="connsiteY9" fmla="*/ 2119248 h 4660463"/>
              <a:gd name="connsiteX10" fmla="*/ 4446587 w 6510337"/>
              <a:gd name="connsiteY10" fmla="*/ 3040063 h 4660463"/>
              <a:gd name="connsiteX11" fmla="*/ 3236912 w 6510337"/>
              <a:gd name="connsiteY11" fmla="*/ 3668713 h 4660463"/>
              <a:gd name="connsiteX12" fmla="*/ 1362075 w 6510337"/>
              <a:gd name="connsiteY12" fmla="*/ 4660463 h 4660463"/>
              <a:gd name="connsiteX13" fmla="*/ 0 w 6510337"/>
              <a:gd name="connsiteY13" fmla="*/ 3924301 h 4660463"/>
              <a:gd name="connsiteX0" fmla="*/ 0 w 6510337"/>
              <a:gd name="connsiteY0" fmla="*/ 3924301 h 4660463"/>
              <a:gd name="connsiteX1" fmla="*/ 2408237 w 6510337"/>
              <a:gd name="connsiteY1" fmla="*/ 3592513 h 4660463"/>
              <a:gd name="connsiteX2" fmla="*/ 3703637 w 6510337"/>
              <a:gd name="connsiteY2" fmla="*/ 2754313 h 4660463"/>
              <a:gd name="connsiteX3" fmla="*/ 4846637 w 6510337"/>
              <a:gd name="connsiteY3" fmla="*/ 1925638 h 4660463"/>
              <a:gd name="connsiteX4" fmla="*/ 5543550 w 6510337"/>
              <a:gd name="connsiteY4" fmla="*/ 1104901 h 4660463"/>
              <a:gd name="connsiteX5" fmla="*/ 5295900 w 6510337"/>
              <a:gd name="connsiteY5" fmla="*/ 1066801 h 4660463"/>
              <a:gd name="connsiteX6" fmla="*/ 6510337 w 6510337"/>
              <a:gd name="connsiteY6" fmla="*/ 0 h 4660463"/>
              <a:gd name="connsiteX7" fmla="*/ 6510337 w 6510337"/>
              <a:gd name="connsiteY7" fmla="*/ 1066800 h 4660463"/>
              <a:gd name="connsiteX8" fmla="*/ 6181725 w 6510337"/>
              <a:gd name="connsiteY8" fmla="*/ 1104901 h 4660463"/>
              <a:gd name="connsiteX9" fmla="*/ 5421247 w 6510337"/>
              <a:gd name="connsiteY9" fmla="*/ 2119248 h 4660463"/>
              <a:gd name="connsiteX10" fmla="*/ 4446587 w 6510337"/>
              <a:gd name="connsiteY10" fmla="*/ 3040063 h 4660463"/>
              <a:gd name="connsiteX11" fmla="*/ 3236912 w 6510337"/>
              <a:gd name="connsiteY11" fmla="*/ 3668713 h 4660463"/>
              <a:gd name="connsiteX12" fmla="*/ 1362075 w 6510337"/>
              <a:gd name="connsiteY12" fmla="*/ 4660463 h 4660463"/>
              <a:gd name="connsiteX13" fmla="*/ 0 w 6510337"/>
              <a:gd name="connsiteY13" fmla="*/ 3924301 h 4660463"/>
              <a:gd name="connsiteX0" fmla="*/ 0 w 6510337"/>
              <a:gd name="connsiteY0" fmla="*/ 3924301 h 4660463"/>
              <a:gd name="connsiteX1" fmla="*/ 2284412 w 6510337"/>
              <a:gd name="connsiteY1" fmla="*/ 3440113 h 4660463"/>
              <a:gd name="connsiteX2" fmla="*/ 3703637 w 6510337"/>
              <a:gd name="connsiteY2" fmla="*/ 2754313 h 4660463"/>
              <a:gd name="connsiteX3" fmla="*/ 4846637 w 6510337"/>
              <a:gd name="connsiteY3" fmla="*/ 1925638 h 4660463"/>
              <a:gd name="connsiteX4" fmla="*/ 5543550 w 6510337"/>
              <a:gd name="connsiteY4" fmla="*/ 1104901 h 4660463"/>
              <a:gd name="connsiteX5" fmla="*/ 5295900 w 6510337"/>
              <a:gd name="connsiteY5" fmla="*/ 1066801 h 4660463"/>
              <a:gd name="connsiteX6" fmla="*/ 6510337 w 6510337"/>
              <a:gd name="connsiteY6" fmla="*/ 0 h 4660463"/>
              <a:gd name="connsiteX7" fmla="*/ 6510337 w 6510337"/>
              <a:gd name="connsiteY7" fmla="*/ 1066800 h 4660463"/>
              <a:gd name="connsiteX8" fmla="*/ 6181725 w 6510337"/>
              <a:gd name="connsiteY8" fmla="*/ 1104901 h 4660463"/>
              <a:gd name="connsiteX9" fmla="*/ 5421247 w 6510337"/>
              <a:gd name="connsiteY9" fmla="*/ 2119248 h 4660463"/>
              <a:gd name="connsiteX10" fmla="*/ 4446587 w 6510337"/>
              <a:gd name="connsiteY10" fmla="*/ 3040063 h 4660463"/>
              <a:gd name="connsiteX11" fmla="*/ 3236912 w 6510337"/>
              <a:gd name="connsiteY11" fmla="*/ 3668713 h 4660463"/>
              <a:gd name="connsiteX12" fmla="*/ 1362075 w 6510337"/>
              <a:gd name="connsiteY12" fmla="*/ 4660463 h 4660463"/>
              <a:gd name="connsiteX13" fmla="*/ 0 w 6510337"/>
              <a:gd name="connsiteY13" fmla="*/ 3924301 h 4660463"/>
              <a:gd name="connsiteX0" fmla="*/ 0 w 6510337"/>
              <a:gd name="connsiteY0" fmla="*/ 3924301 h 4660463"/>
              <a:gd name="connsiteX1" fmla="*/ 2284412 w 6510337"/>
              <a:gd name="connsiteY1" fmla="*/ 3440113 h 4660463"/>
              <a:gd name="connsiteX2" fmla="*/ 3703637 w 6510337"/>
              <a:gd name="connsiteY2" fmla="*/ 2754313 h 4660463"/>
              <a:gd name="connsiteX3" fmla="*/ 4846637 w 6510337"/>
              <a:gd name="connsiteY3" fmla="*/ 1925638 h 4660463"/>
              <a:gd name="connsiteX4" fmla="*/ 5543550 w 6510337"/>
              <a:gd name="connsiteY4" fmla="*/ 1104901 h 4660463"/>
              <a:gd name="connsiteX5" fmla="*/ 5295900 w 6510337"/>
              <a:gd name="connsiteY5" fmla="*/ 1066801 h 4660463"/>
              <a:gd name="connsiteX6" fmla="*/ 6510337 w 6510337"/>
              <a:gd name="connsiteY6" fmla="*/ 0 h 4660463"/>
              <a:gd name="connsiteX7" fmla="*/ 6510337 w 6510337"/>
              <a:gd name="connsiteY7" fmla="*/ 1066800 h 4660463"/>
              <a:gd name="connsiteX8" fmla="*/ 6181725 w 6510337"/>
              <a:gd name="connsiteY8" fmla="*/ 1104901 h 4660463"/>
              <a:gd name="connsiteX9" fmla="*/ 5421247 w 6510337"/>
              <a:gd name="connsiteY9" fmla="*/ 2119248 h 4660463"/>
              <a:gd name="connsiteX10" fmla="*/ 4446587 w 6510337"/>
              <a:gd name="connsiteY10" fmla="*/ 3040063 h 4660463"/>
              <a:gd name="connsiteX11" fmla="*/ 3436937 w 6510337"/>
              <a:gd name="connsiteY11" fmla="*/ 3792538 h 4660463"/>
              <a:gd name="connsiteX12" fmla="*/ 1362075 w 6510337"/>
              <a:gd name="connsiteY12" fmla="*/ 4660463 h 4660463"/>
              <a:gd name="connsiteX13" fmla="*/ 0 w 6510337"/>
              <a:gd name="connsiteY13" fmla="*/ 3924301 h 4660463"/>
              <a:gd name="connsiteX0" fmla="*/ 0 w 6510337"/>
              <a:gd name="connsiteY0" fmla="*/ 3924301 h 4660463"/>
              <a:gd name="connsiteX1" fmla="*/ 2284412 w 6510337"/>
              <a:gd name="connsiteY1" fmla="*/ 3440113 h 4660463"/>
              <a:gd name="connsiteX2" fmla="*/ 3703637 w 6510337"/>
              <a:gd name="connsiteY2" fmla="*/ 2754313 h 4660463"/>
              <a:gd name="connsiteX3" fmla="*/ 4846637 w 6510337"/>
              <a:gd name="connsiteY3" fmla="*/ 1925638 h 4660463"/>
              <a:gd name="connsiteX4" fmla="*/ 5543550 w 6510337"/>
              <a:gd name="connsiteY4" fmla="*/ 1104901 h 4660463"/>
              <a:gd name="connsiteX5" fmla="*/ 5295900 w 6510337"/>
              <a:gd name="connsiteY5" fmla="*/ 1066801 h 4660463"/>
              <a:gd name="connsiteX6" fmla="*/ 6510337 w 6510337"/>
              <a:gd name="connsiteY6" fmla="*/ 0 h 4660463"/>
              <a:gd name="connsiteX7" fmla="*/ 6510337 w 6510337"/>
              <a:gd name="connsiteY7" fmla="*/ 1066800 h 4660463"/>
              <a:gd name="connsiteX8" fmla="*/ 6181725 w 6510337"/>
              <a:gd name="connsiteY8" fmla="*/ 1104901 h 4660463"/>
              <a:gd name="connsiteX9" fmla="*/ 5421247 w 6510337"/>
              <a:gd name="connsiteY9" fmla="*/ 2119248 h 4660463"/>
              <a:gd name="connsiteX10" fmla="*/ 4446587 w 6510337"/>
              <a:gd name="connsiteY10" fmla="*/ 3040063 h 4660463"/>
              <a:gd name="connsiteX11" fmla="*/ 3436937 w 6510337"/>
              <a:gd name="connsiteY11" fmla="*/ 3792538 h 4660463"/>
              <a:gd name="connsiteX12" fmla="*/ 1362075 w 6510337"/>
              <a:gd name="connsiteY12" fmla="*/ 4660463 h 4660463"/>
              <a:gd name="connsiteX13" fmla="*/ 0 w 6510337"/>
              <a:gd name="connsiteY13" fmla="*/ 3924301 h 4660463"/>
              <a:gd name="connsiteX0" fmla="*/ 0 w 6510337"/>
              <a:gd name="connsiteY0" fmla="*/ 3924301 h 4660463"/>
              <a:gd name="connsiteX1" fmla="*/ 2284412 w 6510337"/>
              <a:gd name="connsiteY1" fmla="*/ 3440113 h 4660463"/>
              <a:gd name="connsiteX2" fmla="*/ 3703637 w 6510337"/>
              <a:gd name="connsiteY2" fmla="*/ 2754313 h 4660463"/>
              <a:gd name="connsiteX3" fmla="*/ 4846637 w 6510337"/>
              <a:gd name="connsiteY3" fmla="*/ 1925638 h 4660463"/>
              <a:gd name="connsiteX4" fmla="*/ 5543550 w 6510337"/>
              <a:gd name="connsiteY4" fmla="*/ 1104901 h 4660463"/>
              <a:gd name="connsiteX5" fmla="*/ 5295900 w 6510337"/>
              <a:gd name="connsiteY5" fmla="*/ 1066801 h 4660463"/>
              <a:gd name="connsiteX6" fmla="*/ 6510337 w 6510337"/>
              <a:gd name="connsiteY6" fmla="*/ 0 h 4660463"/>
              <a:gd name="connsiteX7" fmla="*/ 6510337 w 6510337"/>
              <a:gd name="connsiteY7" fmla="*/ 1066800 h 4660463"/>
              <a:gd name="connsiteX8" fmla="*/ 6181725 w 6510337"/>
              <a:gd name="connsiteY8" fmla="*/ 1104901 h 4660463"/>
              <a:gd name="connsiteX9" fmla="*/ 5421247 w 6510337"/>
              <a:gd name="connsiteY9" fmla="*/ 2119248 h 4660463"/>
              <a:gd name="connsiteX10" fmla="*/ 4446587 w 6510337"/>
              <a:gd name="connsiteY10" fmla="*/ 3040063 h 4660463"/>
              <a:gd name="connsiteX11" fmla="*/ 3436937 w 6510337"/>
              <a:gd name="connsiteY11" fmla="*/ 3792538 h 4660463"/>
              <a:gd name="connsiteX12" fmla="*/ 1970087 w 6510337"/>
              <a:gd name="connsiteY12" fmla="*/ 4402138 h 4660463"/>
              <a:gd name="connsiteX13" fmla="*/ 1362075 w 6510337"/>
              <a:gd name="connsiteY13" fmla="*/ 4660463 h 4660463"/>
              <a:gd name="connsiteX14" fmla="*/ 0 w 6510337"/>
              <a:gd name="connsiteY14" fmla="*/ 3924301 h 4660463"/>
              <a:gd name="connsiteX0" fmla="*/ 0 w 6510337"/>
              <a:gd name="connsiteY0" fmla="*/ 3924301 h 4660463"/>
              <a:gd name="connsiteX1" fmla="*/ 903287 w 6510337"/>
              <a:gd name="connsiteY1" fmla="*/ 3744913 h 4660463"/>
              <a:gd name="connsiteX2" fmla="*/ 2284412 w 6510337"/>
              <a:gd name="connsiteY2" fmla="*/ 3440113 h 4660463"/>
              <a:gd name="connsiteX3" fmla="*/ 3703637 w 6510337"/>
              <a:gd name="connsiteY3" fmla="*/ 2754313 h 4660463"/>
              <a:gd name="connsiteX4" fmla="*/ 4846637 w 6510337"/>
              <a:gd name="connsiteY4" fmla="*/ 1925638 h 4660463"/>
              <a:gd name="connsiteX5" fmla="*/ 5543550 w 6510337"/>
              <a:gd name="connsiteY5" fmla="*/ 1104901 h 4660463"/>
              <a:gd name="connsiteX6" fmla="*/ 5295900 w 6510337"/>
              <a:gd name="connsiteY6" fmla="*/ 1066801 h 4660463"/>
              <a:gd name="connsiteX7" fmla="*/ 6510337 w 6510337"/>
              <a:gd name="connsiteY7" fmla="*/ 0 h 4660463"/>
              <a:gd name="connsiteX8" fmla="*/ 6510337 w 6510337"/>
              <a:gd name="connsiteY8" fmla="*/ 1066800 h 4660463"/>
              <a:gd name="connsiteX9" fmla="*/ 6181725 w 6510337"/>
              <a:gd name="connsiteY9" fmla="*/ 1104901 h 4660463"/>
              <a:gd name="connsiteX10" fmla="*/ 5421247 w 6510337"/>
              <a:gd name="connsiteY10" fmla="*/ 2119248 h 4660463"/>
              <a:gd name="connsiteX11" fmla="*/ 4446587 w 6510337"/>
              <a:gd name="connsiteY11" fmla="*/ 3040063 h 4660463"/>
              <a:gd name="connsiteX12" fmla="*/ 3436937 w 6510337"/>
              <a:gd name="connsiteY12" fmla="*/ 3792538 h 4660463"/>
              <a:gd name="connsiteX13" fmla="*/ 1970087 w 6510337"/>
              <a:gd name="connsiteY13" fmla="*/ 4402138 h 4660463"/>
              <a:gd name="connsiteX14" fmla="*/ 1362075 w 6510337"/>
              <a:gd name="connsiteY14" fmla="*/ 4660463 h 4660463"/>
              <a:gd name="connsiteX15" fmla="*/ 0 w 6510337"/>
              <a:gd name="connsiteY15" fmla="*/ 3924301 h 4660463"/>
              <a:gd name="connsiteX0" fmla="*/ 0 w 6510337"/>
              <a:gd name="connsiteY0" fmla="*/ 3924301 h 4660463"/>
              <a:gd name="connsiteX1" fmla="*/ 1074737 w 6510337"/>
              <a:gd name="connsiteY1" fmla="*/ 4116388 h 4660463"/>
              <a:gd name="connsiteX2" fmla="*/ 2284412 w 6510337"/>
              <a:gd name="connsiteY2" fmla="*/ 3440113 h 4660463"/>
              <a:gd name="connsiteX3" fmla="*/ 3703637 w 6510337"/>
              <a:gd name="connsiteY3" fmla="*/ 2754313 h 4660463"/>
              <a:gd name="connsiteX4" fmla="*/ 4846637 w 6510337"/>
              <a:gd name="connsiteY4" fmla="*/ 1925638 h 4660463"/>
              <a:gd name="connsiteX5" fmla="*/ 5543550 w 6510337"/>
              <a:gd name="connsiteY5" fmla="*/ 1104901 h 4660463"/>
              <a:gd name="connsiteX6" fmla="*/ 5295900 w 6510337"/>
              <a:gd name="connsiteY6" fmla="*/ 1066801 h 4660463"/>
              <a:gd name="connsiteX7" fmla="*/ 6510337 w 6510337"/>
              <a:gd name="connsiteY7" fmla="*/ 0 h 4660463"/>
              <a:gd name="connsiteX8" fmla="*/ 6510337 w 6510337"/>
              <a:gd name="connsiteY8" fmla="*/ 1066800 h 4660463"/>
              <a:gd name="connsiteX9" fmla="*/ 6181725 w 6510337"/>
              <a:gd name="connsiteY9" fmla="*/ 1104901 h 4660463"/>
              <a:gd name="connsiteX10" fmla="*/ 5421247 w 6510337"/>
              <a:gd name="connsiteY10" fmla="*/ 2119248 h 4660463"/>
              <a:gd name="connsiteX11" fmla="*/ 4446587 w 6510337"/>
              <a:gd name="connsiteY11" fmla="*/ 3040063 h 4660463"/>
              <a:gd name="connsiteX12" fmla="*/ 3436937 w 6510337"/>
              <a:gd name="connsiteY12" fmla="*/ 3792538 h 4660463"/>
              <a:gd name="connsiteX13" fmla="*/ 1970087 w 6510337"/>
              <a:gd name="connsiteY13" fmla="*/ 4402138 h 4660463"/>
              <a:gd name="connsiteX14" fmla="*/ 1362075 w 6510337"/>
              <a:gd name="connsiteY14" fmla="*/ 4660463 h 4660463"/>
              <a:gd name="connsiteX15" fmla="*/ 0 w 6510337"/>
              <a:gd name="connsiteY15" fmla="*/ 3924301 h 4660463"/>
              <a:gd name="connsiteX0" fmla="*/ 0 w 6510337"/>
              <a:gd name="connsiteY0" fmla="*/ 3924301 h 4660463"/>
              <a:gd name="connsiteX1" fmla="*/ 1350962 w 6510337"/>
              <a:gd name="connsiteY1" fmla="*/ 3840163 h 4660463"/>
              <a:gd name="connsiteX2" fmla="*/ 2284412 w 6510337"/>
              <a:gd name="connsiteY2" fmla="*/ 3440113 h 4660463"/>
              <a:gd name="connsiteX3" fmla="*/ 3703637 w 6510337"/>
              <a:gd name="connsiteY3" fmla="*/ 2754313 h 4660463"/>
              <a:gd name="connsiteX4" fmla="*/ 4846637 w 6510337"/>
              <a:gd name="connsiteY4" fmla="*/ 1925638 h 4660463"/>
              <a:gd name="connsiteX5" fmla="*/ 5543550 w 6510337"/>
              <a:gd name="connsiteY5" fmla="*/ 1104901 h 4660463"/>
              <a:gd name="connsiteX6" fmla="*/ 5295900 w 6510337"/>
              <a:gd name="connsiteY6" fmla="*/ 1066801 h 4660463"/>
              <a:gd name="connsiteX7" fmla="*/ 6510337 w 6510337"/>
              <a:gd name="connsiteY7" fmla="*/ 0 h 4660463"/>
              <a:gd name="connsiteX8" fmla="*/ 6510337 w 6510337"/>
              <a:gd name="connsiteY8" fmla="*/ 1066800 h 4660463"/>
              <a:gd name="connsiteX9" fmla="*/ 6181725 w 6510337"/>
              <a:gd name="connsiteY9" fmla="*/ 1104901 h 4660463"/>
              <a:gd name="connsiteX10" fmla="*/ 5421247 w 6510337"/>
              <a:gd name="connsiteY10" fmla="*/ 2119248 h 4660463"/>
              <a:gd name="connsiteX11" fmla="*/ 4446587 w 6510337"/>
              <a:gd name="connsiteY11" fmla="*/ 3040063 h 4660463"/>
              <a:gd name="connsiteX12" fmla="*/ 3436937 w 6510337"/>
              <a:gd name="connsiteY12" fmla="*/ 3792538 h 4660463"/>
              <a:gd name="connsiteX13" fmla="*/ 1970087 w 6510337"/>
              <a:gd name="connsiteY13" fmla="*/ 4402138 h 4660463"/>
              <a:gd name="connsiteX14" fmla="*/ 1362075 w 6510337"/>
              <a:gd name="connsiteY14" fmla="*/ 4660463 h 4660463"/>
              <a:gd name="connsiteX15" fmla="*/ 0 w 6510337"/>
              <a:gd name="connsiteY15" fmla="*/ 3924301 h 4660463"/>
              <a:gd name="connsiteX0" fmla="*/ 0 w 6075170"/>
              <a:gd name="connsiteY0" fmla="*/ 4660463 h 4660463"/>
              <a:gd name="connsiteX1" fmla="*/ 915795 w 6075170"/>
              <a:gd name="connsiteY1" fmla="*/ 3840163 h 4660463"/>
              <a:gd name="connsiteX2" fmla="*/ 1849245 w 6075170"/>
              <a:gd name="connsiteY2" fmla="*/ 3440113 h 4660463"/>
              <a:gd name="connsiteX3" fmla="*/ 3268470 w 6075170"/>
              <a:gd name="connsiteY3" fmla="*/ 2754313 h 4660463"/>
              <a:gd name="connsiteX4" fmla="*/ 4411470 w 6075170"/>
              <a:gd name="connsiteY4" fmla="*/ 1925638 h 4660463"/>
              <a:gd name="connsiteX5" fmla="*/ 5108383 w 6075170"/>
              <a:gd name="connsiteY5" fmla="*/ 1104901 h 4660463"/>
              <a:gd name="connsiteX6" fmla="*/ 4860733 w 6075170"/>
              <a:gd name="connsiteY6" fmla="*/ 1066801 h 4660463"/>
              <a:gd name="connsiteX7" fmla="*/ 6075170 w 6075170"/>
              <a:gd name="connsiteY7" fmla="*/ 0 h 4660463"/>
              <a:gd name="connsiteX8" fmla="*/ 6075170 w 6075170"/>
              <a:gd name="connsiteY8" fmla="*/ 1066800 h 4660463"/>
              <a:gd name="connsiteX9" fmla="*/ 5746558 w 6075170"/>
              <a:gd name="connsiteY9" fmla="*/ 1104901 h 4660463"/>
              <a:gd name="connsiteX10" fmla="*/ 4986080 w 6075170"/>
              <a:gd name="connsiteY10" fmla="*/ 2119248 h 4660463"/>
              <a:gd name="connsiteX11" fmla="*/ 4011420 w 6075170"/>
              <a:gd name="connsiteY11" fmla="*/ 3040063 h 4660463"/>
              <a:gd name="connsiteX12" fmla="*/ 3001770 w 6075170"/>
              <a:gd name="connsiteY12" fmla="*/ 3792538 h 4660463"/>
              <a:gd name="connsiteX13" fmla="*/ 1534920 w 6075170"/>
              <a:gd name="connsiteY13" fmla="*/ 4402138 h 4660463"/>
              <a:gd name="connsiteX14" fmla="*/ 926908 w 6075170"/>
              <a:gd name="connsiteY14" fmla="*/ 4660463 h 4660463"/>
              <a:gd name="connsiteX15" fmla="*/ 0 w 6075170"/>
              <a:gd name="connsiteY15" fmla="*/ 4660463 h 4660463"/>
              <a:gd name="connsiteX0" fmla="*/ 0 w 6075170"/>
              <a:gd name="connsiteY0" fmla="*/ 4660463 h 4660463"/>
              <a:gd name="connsiteX1" fmla="*/ 56957 w 6075170"/>
              <a:gd name="connsiteY1" fmla="*/ 3889375 h 4660463"/>
              <a:gd name="connsiteX2" fmla="*/ 1849245 w 6075170"/>
              <a:gd name="connsiteY2" fmla="*/ 3440113 h 4660463"/>
              <a:gd name="connsiteX3" fmla="*/ 3268470 w 6075170"/>
              <a:gd name="connsiteY3" fmla="*/ 2754313 h 4660463"/>
              <a:gd name="connsiteX4" fmla="*/ 4411470 w 6075170"/>
              <a:gd name="connsiteY4" fmla="*/ 1925638 h 4660463"/>
              <a:gd name="connsiteX5" fmla="*/ 5108383 w 6075170"/>
              <a:gd name="connsiteY5" fmla="*/ 1104901 h 4660463"/>
              <a:gd name="connsiteX6" fmla="*/ 4860733 w 6075170"/>
              <a:gd name="connsiteY6" fmla="*/ 1066801 h 4660463"/>
              <a:gd name="connsiteX7" fmla="*/ 6075170 w 6075170"/>
              <a:gd name="connsiteY7" fmla="*/ 0 h 4660463"/>
              <a:gd name="connsiteX8" fmla="*/ 6075170 w 6075170"/>
              <a:gd name="connsiteY8" fmla="*/ 1066800 h 4660463"/>
              <a:gd name="connsiteX9" fmla="*/ 5746558 w 6075170"/>
              <a:gd name="connsiteY9" fmla="*/ 1104901 h 4660463"/>
              <a:gd name="connsiteX10" fmla="*/ 4986080 w 6075170"/>
              <a:gd name="connsiteY10" fmla="*/ 2119248 h 4660463"/>
              <a:gd name="connsiteX11" fmla="*/ 4011420 w 6075170"/>
              <a:gd name="connsiteY11" fmla="*/ 3040063 h 4660463"/>
              <a:gd name="connsiteX12" fmla="*/ 3001770 w 6075170"/>
              <a:gd name="connsiteY12" fmla="*/ 3792538 h 4660463"/>
              <a:gd name="connsiteX13" fmla="*/ 1534920 w 6075170"/>
              <a:gd name="connsiteY13" fmla="*/ 4402138 h 4660463"/>
              <a:gd name="connsiteX14" fmla="*/ 926908 w 6075170"/>
              <a:gd name="connsiteY14" fmla="*/ 4660463 h 4660463"/>
              <a:gd name="connsiteX15" fmla="*/ 0 w 6075170"/>
              <a:gd name="connsiteY15" fmla="*/ 4660463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1970088 w 6510338"/>
              <a:gd name="connsiteY13" fmla="*/ 4402138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144992 w 6655330"/>
              <a:gd name="connsiteY0" fmla="*/ 3924301 h 4660463"/>
              <a:gd name="connsiteX1" fmla="*/ 637117 w 6655330"/>
              <a:gd name="connsiteY1" fmla="*/ 3889375 h 4660463"/>
              <a:gd name="connsiteX2" fmla="*/ 2429405 w 6655330"/>
              <a:gd name="connsiteY2" fmla="*/ 3440113 h 4660463"/>
              <a:gd name="connsiteX3" fmla="*/ 3848630 w 6655330"/>
              <a:gd name="connsiteY3" fmla="*/ 2754313 h 4660463"/>
              <a:gd name="connsiteX4" fmla="*/ 4991630 w 6655330"/>
              <a:gd name="connsiteY4" fmla="*/ 1925638 h 4660463"/>
              <a:gd name="connsiteX5" fmla="*/ 5688543 w 6655330"/>
              <a:gd name="connsiteY5" fmla="*/ 1104901 h 4660463"/>
              <a:gd name="connsiteX6" fmla="*/ 5440893 w 6655330"/>
              <a:gd name="connsiteY6" fmla="*/ 1066801 h 4660463"/>
              <a:gd name="connsiteX7" fmla="*/ 6655330 w 6655330"/>
              <a:gd name="connsiteY7" fmla="*/ 0 h 4660463"/>
              <a:gd name="connsiteX8" fmla="*/ 6655330 w 6655330"/>
              <a:gd name="connsiteY8" fmla="*/ 1066800 h 4660463"/>
              <a:gd name="connsiteX9" fmla="*/ 6326718 w 6655330"/>
              <a:gd name="connsiteY9" fmla="*/ 1104901 h 4660463"/>
              <a:gd name="connsiteX10" fmla="*/ 5566240 w 6655330"/>
              <a:gd name="connsiteY10" fmla="*/ 2119248 h 4660463"/>
              <a:gd name="connsiteX11" fmla="*/ 4591580 w 6655330"/>
              <a:gd name="connsiteY11" fmla="*/ 3040063 h 4660463"/>
              <a:gd name="connsiteX12" fmla="*/ 3581930 w 6655330"/>
              <a:gd name="connsiteY12" fmla="*/ 3792538 h 4660463"/>
              <a:gd name="connsiteX13" fmla="*/ 2157930 w 6655330"/>
              <a:gd name="connsiteY13" fmla="*/ 4470993 h 4660463"/>
              <a:gd name="connsiteX14" fmla="*/ 1507068 w 6655330"/>
              <a:gd name="connsiteY14" fmla="*/ 4660463 h 4660463"/>
              <a:gd name="connsiteX15" fmla="*/ 144992 w 6655330"/>
              <a:gd name="connsiteY15" fmla="*/ 3924301 h 4660463"/>
              <a:gd name="connsiteX0" fmla="*/ 144992 w 6655330"/>
              <a:gd name="connsiteY0" fmla="*/ 3924301 h 4751578"/>
              <a:gd name="connsiteX1" fmla="*/ 637117 w 6655330"/>
              <a:gd name="connsiteY1" fmla="*/ 3889375 h 4751578"/>
              <a:gd name="connsiteX2" fmla="*/ 2429405 w 6655330"/>
              <a:gd name="connsiteY2" fmla="*/ 3440113 h 4751578"/>
              <a:gd name="connsiteX3" fmla="*/ 3848630 w 6655330"/>
              <a:gd name="connsiteY3" fmla="*/ 2754313 h 4751578"/>
              <a:gd name="connsiteX4" fmla="*/ 4991630 w 6655330"/>
              <a:gd name="connsiteY4" fmla="*/ 1925638 h 4751578"/>
              <a:gd name="connsiteX5" fmla="*/ 5688543 w 6655330"/>
              <a:gd name="connsiteY5" fmla="*/ 1104901 h 4751578"/>
              <a:gd name="connsiteX6" fmla="*/ 5440893 w 6655330"/>
              <a:gd name="connsiteY6" fmla="*/ 1066801 h 4751578"/>
              <a:gd name="connsiteX7" fmla="*/ 6655330 w 6655330"/>
              <a:gd name="connsiteY7" fmla="*/ 0 h 4751578"/>
              <a:gd name="connsiteX8" fmla="*/ 6655330 w 6655330"/>
              <a:gd name="connsiteY8" fmla="*/ 1066800 h 4751578"/>
              <a:gd name="connsiteX9" fmla="*/ 6326718 w 6655330"/>
              <a:gd name="connsiteY9" fmla="*/ 1104901 h 4751578"/>
              <a:gd name="connsiteX10" fmla="*/ 5566240 w 6655330"/>
              <a:gd name="connsiteY10" fmla="*/ 2119248 h 4751578"/>
              <a:gd name="connsiteX11" fmla="*/ 4591580 w 6655330"/>
              <a:gd name="connsiteY11" fmla="*/ 3040063 h 4751578"/>
              <a:gd name="connsiteX12" fmla="*/ 3581930 w 6655330"/>
              <a:gd name="connsiteY12" fmla="*/ 3792538 h 4751578"/>
              <a:gd name="connsiteX13" fmla="*/ 2157930 w 6655330"/>
              <a:gd name="connsiteY13" fmla="*/ 4470993 h 4751578"/>
              <a:gd name="connsiteX14" fmla="*/ 1507068 w 6655330"/>
              <a:gd name="connsiteY14" fmla="*/ 4660463 h 4751578"/>
              <a:gd name="connsiteX15" fmla="*/ 144992 w 6655330"/>
              <a:gd name="connsiteY15" fmla="*/ 3924301 h 4751578"/>
              <a:gd name="connsiteX0" fmla="*/ 144992 w 6655330"/>
              <a:gd name="connsiteY0" fmla="*/ 3924301 h 4660463"/>
              <a:gd name="connsiteX1" fmla="*/ 637117 w 6655330"/>
              <a:gd name="connsiteY1" fmla="*/ 3889375 h 4660463"/>
              <a:gd name="connsiteX2" fmla="*/ 2429405 w 6655330"/>
              <a:gd name="connsiteY2" fmla="*/ 3440113 h 4660463"/>
              <a:gd name="connsiteX3" fmla="*/ 3848630 w 6655330"/>
              <a:gd name="connsiteY3" fmla="*/ 2754313 h 4660463"/>
              <a:gd name="connsiteX4" fmla="*/ 4991630 w 6655330"/>
              <a:gd name="connsiteY4" fmla="*/ 1925638 h 4660463"/>
              <a:gd name="connsiteX5" fmla="*/ 5688543 w 6655330"/>
              <a:gd name="connsiteY5" fmla="*/ 1104901 h 4660463"/>
              <a:gd name="connsiteX6" fmla="*/ 5440893 w 6655330"/>
              <a:gd name="connsiteY6" fmla="*/ 1066801 h 4660463"/>
              <a:gd name="connsiteX7" fmla="*/ 6655330 w 6655330"/>
              <a:gd name="connsiteY7" fmla="*/ 0 h 4660463"/>
              <a:gd name="connsiteX8" fmla="*/ 6655330 w 6655330"/>
              <a:gd name="connsiteY8" fmla="*/ 1066800 h 4660463"/>
              <a:gd name="connsiteX9" fmla="*/ 6326718 w 6655330"/>
              <a:gd name="connsiteY9" fmla="*/ 1104901 h 4660463"/>
              <a:gd name="connsiteX10" fmla="*/ 5566240 w 6655330"/>
              <a:gd name="connsiteY10" fmla="*/ 2119248 h 4660463"/>
              <a:gd name="connsiteX11" fmla="*/ 4591580 w 6655330"/>
              <a:gd name="connsiteY11" fmla="*/ 3040063 h 4660463"/>
              <a:gd name="connsiteX12" fmla="*/ 3581930 w 6655330"/>
              <a:gd name="connsiteY12" fmla="*/ 3792538 h 4660463"/>
              <a:gd name="connsiteX13" fmla="*/ 2157930 w 6655330"/>
              <a:gd name="connsiteY13" fmla="*/ 4470993 h 4660463"/>
              <a:gd name="connsiteX14" fmla="*/ 1507068 w 6655330"/>
              <a:gd name="connsiteY14" fmla="*/ 4660463 h 4660463"/>
              <a:gd name="connsiteX15" fmla="*/ 144992 w 6655330"/>
              <a:gd name="connsiteY15" fmla="*/ 3924301 h 4660463"/>
              <a:gd name="connsiteX0" fmla="*/ 144992 w 6655330"/>
              <a:gd name="connsiteY0" fmla="*/ 3924301 h 4660463"/>
              <a:gd name="connsiteX1" fmla="*/ 637117 w 6655330"/>
              <a:gd name="connsiteY1" fmla="*/ 3889375 h 4660463"/>
              <a:gd name="connsiteX2" fmla="*/ 2429405 w 6655330"/>
              <a:gd name="connsiteY2" fmla="*/ 3440113 h 4660463"/>
              <a:gd name="connsiteX3" fmla="*/ 3848630 w 6655330"/>
              <a:gd name="connsiteY3" fmla="*/ 2754313 h 4660463"/>
              <a:gd name="connsiteX4" fmla="*/ 4991630 w 6655330"/>
              <a:gd name="connsiteY4" fmla="*/ 1925638 h 4660463"/>
              <a:gd name="connsiteX5" fmla="*/ 5688543 w 6655330"/>
              <a:gd name="connsiteY5" fmla="*/ 1104901 h 4660463"/>
              <a:gd name="connsiteX6" fmla="*/ 5440893 w 6655330"/>
              <a:gd name="connsiteY6" fmla="*/ 1066801 h 4660463"/>
              <a:gd name="connsiteX7" fmla="*/ 6655330 w 6655330"/>
              <a:gd name="connsiteY7" fmla="*/ 0 h 4660463"/>
              <a:gd name="connsiteX8" fmla="*/ 6655330 w 6655330"/>
              <a:gd name="connsiteY8" fmla="*/ 1066800 h 4660463"/>
              <a:gd name="connsiteX9" fmla="*/ 6326718 w 6655330"/>
              <a:gd name="connsiteY9" fmla="*/ 1104901 h 4660463"/>
              <a:gd name="connsiteX10" fmla="*/ 5566240 w 6655330"/>
              <a:gd name="connsiteY10" fmla="*/ 2119248 h 4660463"/>
              <a:gd name="connsiteX11" fmla="*/ 4591580 w 6655330"/>
              <a:gd name="connsiteY11" fmla="*/ 3040063 h 4660463"/>
              <a:gd name="connsiteX12" fmla="*/ 3581930 w 6655330"/>
              <a:gd name="connsiteY12" fmla="*/ 3792538 h 4660463"/>
              <a:gd name="connsiteX13" fmla="*/ 2157930 w 6655330"/>
              <a:gd name="connsiteY13" fmla="*/ 4470993 h 4660463"/>
              <a:gd name="connsiteX14" fmla="*/ 1507068 w 6655330"/>
              <a:gd name="connsiteY14" fmla="*/ 4660463 h 4660463"/>
              <a:gd name="connsiteX15" fmla="*/ 144992 w 6655330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7 w 6510338"/>
              <a:gd name="connsiteY8" fmla="*/ 1104901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0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7 w 6510338"/>
              <a:gd name="connsiteY8" fmla="*/ 1104901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0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7 w 6510338"/>
              <a:gd name="connsiteY8" fmla="*/ 1104901 h 4660463"/>
              <a:gd name="connsiteX9" fmla="*/ 6181726 w 6510338"/>
              <a:gd name="connsiteY9" fmla="*/ 1152525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0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152525 h 4660463"/>
              <a:gd name="connsiteX9" fmla="*/ 6181726 w 6510338"/>
              <a:gd name="connsiteY9" fmla="*/ 1152525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0 w 6510338"/>
              <a:gd name="connsiteY5" fmla="*/ 1104901 h 4660463"/>
              <a:gd name="connsiteX6" fmla="*/ 5295901 w 6510338"/>
              <a:gd name="connsiteY6" fmla="*/ 1104900 h 4660463"/>
              <a:gd name="connsiteX7" fmla="*/ 6510338 w 6510338"/>
              <a:gd name="connsiteY7" fmla="*/ 0 h 4660463"/>
              <a:gd name="connsiteX8" fmla="*/ 6510338 w 6510338"/>
              <a:gd name="connsiteY8" fmla="*/ 1152525 h 4660463"/>
              <a:gd name="connsiteX9" fmla="*/ 6181726 w 6510338"/>
              <a:gd name="connsiteY9" fmla="*/ 1152525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7020275"/>
              <a:gd name="connsiteY0" fmla="*/ 4075397 h 4660463"/>
              <a:gd name="connsiteX1" fmla="*/ 1002062 w 7020275"/>
              <a:gd name="connsiteY1" fmla="*/ 3889375 h 4660463"/>
              <a:gd name="connsiteX2" fmla="*/ 2794350 w 7020275"/>
              <a:gd name="connsiteY2" fmla="*/ 3440113 h 4660463"/>
              <a:gd name="connsiteX3" fmla="*/ 4213575 w 7020275"/>
              <a:gd name="connsiteY3" fmla="*/ 2754313 h 4660463"/>
              <a:gd name="connsiteX4" fmla="*/ 5356575 w 7020275"/>
              <a:gd name="connsiteY4" fmla="*/ 1925638 h 4660463"/>
              <a:gd name="connsiteX5" fmla="*/ 6053487 w 7020275"/>
              <a:gd name="connsiteY5" fmla="*/ 1104901 h 4660463"/>
              <a:gd name="connsiteX6" fmla="*/ 5805838 w 7020275"/>
              <a:gd name="connsiteY6" fmla="*/ 1104900 h 4660463"/>
              <a:gd name="connsiteX7" fmla="*/ 7020275 w 7020275"/>
              <a:gd name="connsiteY7" fmla="*/ 0 h 4660463"/>
              <a:gd name="connsiteX8" fmla="*/ 7020275 w 7020275"/>
              <a:gd name="connsiteY8" fmla="*/ 1152525 h 4660463"/>
              <a:gd name="connsiteX9" fmla="*/ 6691663 w 7020275"/>
              <a:gd name="connsiteY9" fmla="*/ 1152525 h 4660463"/>
              <a:gd name="connsiteX10" fmla="*/ 5931185 w 7020275"/>
              <a:gd name="connsiteY10" fmla="*/ 2119248 h 4660463"/>
              <a:gd name="connsiteX11" fmla="*/ 4956525 w 7020275"/>
              <a:gd name="connsiteY11" fmla="*/ 3040063 h 4660463"/>
              <a:gd name="connsiteX12" fmla="*/ 3946875 w 7020275"/>
              <a:gd name="connsiteY12" fmla="*/ 3792538 h 4660463"/>
              <a:gd name="connsiteX13" fmla="*/ 2522875 w 7020275"/>
              <a:gd name="connsiteY13" fmla="*/ 4470993 h 4660463"/>
              <a:gd name="connsiteX14" fmla="*/ 1872013 w 7020275"/>
              <a:gd name="connsiteY14" fmla="*/ 4660463 h 4660463"/>
              <a:gd name="connsiteX15" fmla="*/ 0 w 7020275"/>
              <a:gd name="connsiteY15" fmla="*/ 4075397 h 4660463"/>
              <a:gd name="connsiteX0" fmla="*/ 0 w 7020275"/>
              <a:gd name="connsiteY0" fmla="*/ 4075397 h 4795477"/>
              <a:gd name="connsiteX1" fmla="*/ 1002062 w 7020275"/>
              <a:gd name="connsiteY1" fmla="*/ 3889375 h 4795477"/>
              <a:gd name="connsiteX2" fmla="*/ 2794350 w 7020275"/>
              <a:gd name="connsiteY2" fmla="*/ 3440113 h 4795477"/>
              <a:gd name="connsiteX3" fmla="*/ 4213575 w 7020275"/>
              <a:gd name="connsiteY3" fmla="*/ 2754313 h 4795477"/>
              <a:gd name="connsiteX4" fmla="*/ 5356575 w 7020275"/>
              <a:gd name="connsiteY4" fmla="*/ 1925638 h 4795477"/>
              <a:gd name="connsiteX5" fmla="*/ 6053487 w 7020275"/>
              <a:gd name="connsiteY5" fmla="*/ 1104901 h 4795477"/>
              <a:gd name="connsiteX6" fmla="*/ 5805838 w 7020275"/>
              <a:gd name="connsiteY6" fmla="*/ 1104900 h 4795477"/>
              <a:gd name="connsiteX7" fmla="*/ 7020275 w 7020275"/>
              <a:gd name="connsiteY7" fmla="*/ 0 h 4795477"/>
              <a:gd name="connsiteX8" fmla="*/ 7020275 w 7020275"/>
              <a:gd name="connsiteY8" fmla="*/ 1152525 h 4795477"/>
              <a:gd name="connsiteX9" fmla="*/ 6691663 w 7020275"/>
              <a:gd name="connsiteY9" fmla="*/ 1152525 h 4795477"/>
              <a:gd name="connsiteX10" fmla="*/ 5931185 w 7020275"/>
              <a:gd name="connsiteY10" fmla="*/ 2119248 h 4795477"/>
              <a:gd name="connsiteX11" fmla="*/ 4956525 w 7020275"/>
              <a:gd name="connsiteY11" fmla="*/ 3040063 h 4795477"/>
              <a:gd name="connsiteX12" fmla="*/ 3946875 w 7020275"/>
              <a:gd name="connsiteY12" fmla="*/ 3792538 h 4795477"/>
              <a:gd name="connsiteX13" fmla="*/ 2522875 w 7020275"/>
              <a:gd name="connsiteY13" fmla="*/ 4470993 h 4795477"/>
              <a:gd name="connsiteX14" fmla="*/ 1350151 w 7020275"/>
              <a:gd name="connsiteY14" fmla="*/ 4795477 h 4795477"/>
              <a:gd name="connsiteX15" fmla="*/ 0 w 7020275"/>
              <a:gd name="connsiteY15" fmla="*/ 4075397 h 4795477"/>
              <a:gd name="connsiteX0" fmla="*/ 0 w 7020781"/>
              <a:gd name="connsiteY0" fmla="*/ 4075397 h 4795477"/>
              <a:gd name="connsiteX1" fmla="*/ 1002062 w 7020781"/>
              <a:gd name="connsiteY1" fmla="*/ 3889375 h 4795477"/>
              <a:gd name="connsiteX2" fmla="*/ 2794350 w 7020781"/>
              <a:gd name="connsiteY2" fmla="*/ 3440113 h 4795477"/>
              <a:gd name="connsiteX3" fmla="*/ 4213575 w 7020781"/>
              <a:gd name="connsiteY3" fmla="*/ 2754313 h 4795477"/>
              <a:gd name="connsiteX4" fmla="*/ 5356575 w 7020781"/>
              <a:gd name="connsiteY4" fmla="*/ 1925638 h 4795477"/>
              <a:gd name="connsiteX5" fmla="*/ 6053487 w 7020781"/>
              <a:gd name="connsiteY5" fmla="*/ 1104901 h 4795477"/>
              <a:gd name="connsiteX6" fmla="*/ 5805838 w 7020781"/>
              <a:gd name="connsiteY6" fmla="*/ 1104900 h 4795477"/>
              <a:gd name="connsiteX7" fmla="*/ 7020275 w 7020781"/>
              <a:gd name="connsiteY7" fmla="*/ 0 h 4795477"/>
              <a:gd name="connsiteX8" fmla="*/ 7020781 w 7020781"/>
              <a:gd name="connsiteY8" fmla="*/ 1240082 h 4795477"/>
              <a:gd name="connsiteX9" fmla="*/ 6691663 w 7020781"/>
              <a:gd name="connsiteY9" fmla="*/ 1152525 h 4795477"/>
              <a:gd name="connsiteX10" fmla="*/ 5931185 w 7020781"/>
              <a:gd name="connsiteY10" fmla="*/ 2119248 h 4795477"/>
              <a:gd name="connsiteX11" fmla="*/ 4956525 w 7020781"/>
              <a:gd name="connsiteY11" fmla="*/ 3040063 h 4795477"/>
              <a:gd name="connsiteX12" fmla="*/ 3946875 w 7020781"/>
              <a:gd name="connsiteY12" fmla="*/ 3792538 h 4795477"/>
              <a:gd name="connsiteX13" fmla="*/ 2522875 w 7020781"/>
              <a:gd name="connsiteY13" fmla="*/ 4470993 h 4795477"/>
              <a:gd name="connsiteX14" fmla="*/ 1350151 w 7020781"/>
              <a:gd name="connsiteY14" fmla="*/ 4795477 h 4795477"/>
              <a:gd name="connsiteX15" fmla="*/ 0 w 7020781"/>
              <a:gd name="connsiteY15" fmla="*/ 4075397 h 4795477"/>
              <a:gd name="connsiteX0" fmla="*/ 0 w 7020781"/>
              <a:gd name="connsiteY0" fmla="*/ 4075397 h 4795477"/>
              <a:gd name="connsiteX1" fmla="*/ 1002062 w 7020781"/>
              <a:gd name="connsiteY1" fmla="*/ 3889375 h 4795477"/>
              <a:gd name="connsiteX2" fmla="*/ 2794350 w 7020781"/>
              <a:gd name="connsiteY2" fmla="*/ 3440113 h 4795477"/>
              <a:gd name="connsiteX3" fmla="*/ 4213575 w 7020781"/>
              <a:gd name="connsiteY3" fmla="*/ 2754313 h 4795477"/>
              <a:gd name="connsiteX4" fmla="*/ 5356575 w 7020781"/>
              <a:gd name="connsiteY4" fmla="*/ 1925638 h 4795477"/>
              <a:gd name="connsiteX5" fmla="*/ 6201162 w 7020781"/>
              <a:gd name="connsiteY5" fmla="*/ 1001546 h 4795477"/>
              <a:gd name="connsiteX6" fmla="*/ 5805838 w 7020781"/>
              <a:gd name="connsiteY6" fmla="*/ 1104900 h 4795477"/>
              <a:gd name="connsiteX7" fmla="*/ 7020275 w 7020781"/>
              <a:gd name="connsiteY7" fmla="*/ 0 h 4795477"/>
              <a:gd name="connsiteX8" fmla="*/ 7020781 w 7020781"/>
              <a:gd name="connsiteY8" fmla="*/ 1240082 h 4795477"/>
              <a:gd name="connsiteX9" fmla="*/ 6691663 w 7020781"/>
              <a:gd name="connsiteY9" fmla="*/ 1152525 h 4795477"/>
              <a:gd name="connsiteX10" fmla="*/ 5931185 w 7020781"/>
              <a:gd name="connsiteY10" fmla="*/ 2119248 h 4795477"/>
              <a:gd name="connsiteX11" fmla="*/ 4956525 w 7020781"/>
              <a:gd name="connsiteY11" fmla="*/ 3040063 h 4795477"/>
              <a:gd name="connsiteX12" fmla="*/ 3946875 w 7020781"/>
              <a:gd name="connsiteY12" fmla="*/ 3792538 h 4795477"/>
              <a:gd name="connsiteX13" fmla="*/ 2522875 w 7020781"/>
              <a:gd name="connsiteY13" fmla="*/ 4470993 h 4795477"/>
              <a:gd name="connsiteX14" fmla="*/ 1350151 w 7020781"/>
              <a:gd name="connsiteY14" fmla="*/ 4795477 h 4795477"/>
              <a:gd name="connsiteX15" fmla="*/ 0 w 7020781"/>
              <a:gd name="connsiteY15" fmla="*/ 4075397 h 4795477"/>
              <a:gd name="connsiteX0" fmla="*/ 0 w 7020781"/>
              <a:gd name="connsiteY0" fmla="*/ 4075397 h 4795477"/>
              <a:gd name="connsiteX1" fmla="*/ 1002062 w 7020781"/>
              <a:gd name="connsiteY1" fmla="*/ 3889375 h 4795477"/>
              <a:gd name="connsiteX2" fmla="*/ 2794350 w 7020781"/>
              <a:gd name="connsiteY2" fmla="*/ 3440113 h 4795477"/>
              <a:gd name="connsiteX3" fmla="*/ 4213575 w 7020781"/>
              <a:gd name="connsiteY3" fmla="*/ 2754313 h 4795477"/>
              <a:gd name="connsiteX4" fmla="*/ 5356575 w 7020781"/>
              <a:gd name="connsiteY4" fmla="*/ 1925638 h 4795477"/>
              <a:gd name="connsiteX5" fmla="*/ 6201162 w 7020781"/>
              <a:gd name="connsiteY5" fmla="*/ 1001546 h 4795477"/>
              <a:gd name="connsiteX6" fmla="*/ 5805838 w 7020781"/>
              <a:gd name="connsiteY6" fmla="*/ 904875 h 4795477"/>
              <a:gd name="connsiteX7" fmla="*/ 7020275 w 7020781"/>
              <a:gd name="connsiteY7" fmla="*/ 0 h 4795477"/>
              <a:gd name="connsiteX8" fmla="*/ 7020781 w 7020781"/>
              <a:gd name="connsiteY8" fmla="*/ 1240082 h 4795477"/>
              <a:gd name="connsiteX9" fmla="*/ 6691663 w 7020781"/>
              <a:gd name="connsiteY9" fmla="*/ 1152525 h 4795477"/>
              <a:gd name="connsiteX10" fmla="*/ 5931185 w 7020781"/>
              <a:gd name="connsiteY10" fmla="*/ 2119248 h 4795477"/>
              <a:gd name="connsiteX11" fmla="*/ 4956525 w 7020781"/>
              <a:gd name="connsiteY11" fmla="*/ 3040063 h 4795477"/>
              <a:gd name="connsiteX12" fmla="*/ 3946875 w 7020781"/>
              <a:gd name="connsiteY12" fmla="*/ 3792538 h 4795477"/>
              <a:gd name="connsiteX13" fmla="*/ 2522875 w 7020781"/>
              <a:gd name="connsiteY13" fmla="*/ 4470993 h 4795477"/>
              <a:gd name="connsiteX14" fmla="*/ 1350151 w 7020781"/>
              <a:gd name="connsiteY14" fmla="*/ 4795477 h 4795477"/>
              <a:gd name="connsiteX15" fmla="*/ 0 w 7020781"/>
              <a:gd name="connsiteY15" fmla="*/ 4075397 h 4795477"/>
              <a:gd name="connsiteX0" fmla="*/ 0 w 7020781"/>
              <a:gd name="connsiteY0" fmla="*/ 4075397 h 4776427"/>
              <a:gd name="connsiteX1" fmla="*/ 1002062 w 7020781"/>
              <a:gd name="connsiteY1" fmla="*/ 3889375 h 4776427"/>
              <a:gd name="connsiteX2" fmla="*/ 2794350 w 7020781"/>
              <a:gd name="connsiteY2" fmla="*/ 3440113 h 4776427"/>
              <a:gd name="connsiteX3" fmla="*/ 4213575 w 7020781"/>
              <a:gd name="connsiteY3" fmla="*/ 2754313 h 4776427"/>
              <a:gd name="connsiteX4" fmla="*/ 5356575 w 7020781"/>
              <a:gd name="connsiteY4" fmla="*/ 1925638 h 4776427"/>
              <a:gd name="connsiteX5" fmla="*/ 6201162 w 7020781"/>
              <a:gd name="connsiteY5" fmla="*/ 1001546 h 4776427"/>
              <a:gd name="connsiteX6" fmla="*/ 5805838 w 7020781"/>
              <a:gd name="connsiteY6" fmla="*/ 904875 h 4776427"/>
              <a:gd name="connsiteX7" fmla="*/ 7020275 w 7020781"/>
              <a:gd name="connsiteY7" fmla="*/ 0 h 4776427"/>
              <a:gd name="connsiteX8" fmla="*/ 7020781 w 7020781"/>
              <a:gd name="connsiteY8" fmla="*/ 1240082 h 4776427"/>
              <a:gd name="connsiteX9" fmla="*/ 6691663 w 7020781"/>
              <a:gd name="connsiteY9" fmla="*/ 1152525 h 4776427"/>
              <a:gd name="connsiteX10" fmla="*/ 5931185 w 7020781"/>
              <a:gd name="connsiteY10" fmla="*/ 2119248 h 4776427"/>
              <a:gd name="connsiteX11" fmla="*/ 4956525 w 7020781"/>
              <a:gd name="connsiteY11" fmla="*/ 3040063 h 4776427"/>
              <a:gd name="connsiteX12" fmla="*/ 3946875 w 7020781"/>
              <a:gd name="connsiteY12" fmla="*/ 3792538 h 4776427"/>
              <a:gd name="connsiteX13" fmla="*/ 2522875 w 7020781"/>
              <a:gd name="connsiteY13" fmla="*/ 4470993 h 4776427"/>
              <a:gd name="connsiteX14" fmla="*/ 1493026 w 7020781"/>
              <a:gd name="connsiteY14" fmla="*/ 4776427 h 4776427"/>
              <a:gd name="connsiteX15" fmla="*/ 0 w 7020781"/>
              <a:gd name="connsiteY15" fmla="*/ 4075397 h 4776427"/>
              <a:gd name="connsiteX0" fmla="*/ 0 w 6981776"/>
              <a:gd name="connsiteY0" fmla="*/ 4097337 h 4776427"/>
              <a:gd name="connsiteX1" fmla="*/ 963057 w 6981776"/>
              <a:gd name="connsiteY1" fmla="*/ 3889375 h 4776427"/>
              <a:gd name="connsiteX2" fmla="*/ 2755345 w 6981776"/>
              <a:gd name="connsiteY2" fmla="*/ 3440113 h 4776427"/>
              <a:gd name="connsiteX3" fmla="*/ 4174570 w 6981776"/>
              <a:gd name="connsiteY3" fmla="*/ 2754313 h 4776427"/>
              <a:gd name="connsiteX4" fmla="*/ 5317570 w 6981776"/>
              <a:gd name="connsiteY4" fmla="*/ 1925638 h 4776427"/>
              <a:gd name="connsiteX5" fmla="*/ 6162157 w 6981776"/>
              <a:gd name="connsiteY5" fmla="*/ 1001546 h 4776427"/>
              <a:gd name="connsiteX6" fmla="*/ 5766833 w 6981776"/>
              <a:gd name="connsiteY6" fmla="*/ 904875 h 4776427"/>
              <a:gd name="connsiteX7" fmla="*/ 6981270 w 6981776"/>
              <a:gd name="connsiteY7" fmla="*/ 0 h 4776427"/>
              <a:gd name="connsiteX8" fmla="*/ 6981776 w 6981776"/>
              <a:gd name="connsiteY8" fmla="*/ 1240082 h 4776427"/>
              <a:gd name="connsiteX9" fmla="*/ 6652658 w 6981776"/>
              <a:gd name="connsiteY9" fmla="*/ 1152525 h 4776427"/>
              <a:gd name="connsiteX10" fmla="*/ 5892180 w 6981776"/>
              <a:gd name="connsiteY10" fmla="*/ 2119248 h 4776427"/>
              <a:gd name="connsiteX11" fmla="*/ 4917520 w 6981776"/>
              <a:gd name="connsiteY11" fmla="*/ 3040063 h 4776427"/>
              <a:gd name="connsiteX12" fmla="*/ 3907870 w 6981776"/>
              <a:gd name="connsiteY12" fmla="*/ 3792538 h 4776427"/>
              <a:gd name="connsiteX13" fmla="*/ 2483870 w 6981776"/>
              <a:gd name="connsiteY13" fmla="*/ 4470993 h 4776427"/>
              <a:gd name="connsiteX14" fmla="*/ 1454021 w 6981776"/>
              <a:gd name="connsiteY14" fmla="*/ 4776427 h 4776427"/>
              <a:gd name="connsiteX15" fmla="*/ 0 w 6981776"/>
              <a:gd name="connsiteY15" fmla="*/ 4097337 h 4776427"/>
              <a:gd name="connsiteX0" fmla="*/ 0 w 6981776"/>
              <a:gd name="connsiteY0" fmla="*/ 4097337 h 4837667"/>
              <a:gd name="connsiteX1" fmla="*/ 963057 w 6981776"/>
              <a:gd name="connsiteY1" fmla="*/ 3889375 h 4837667"/>
              <a:gd name="connsiteX2" fmla="*/ 2755345 w 6981776"/>
              <a:gd name="connsiteY2" fmla="*/ 3440113 h 4837667"/>
              <a:gd name="connsiteX3" fmla="*/ 4174570 w 6981776"/>
              <a:gd name="connsiteY3" fmla="*/ 2754313 h 4837667"/>
              <a:gd name="connsiteX4" fmla="*/ 5317570 w 6981776"/>
              <a:gd name="connsiteY4" fmla="*/ 1925638 h 4837667"/>
              <a:gd name="connsiteX5" fmla="*/ 6162157 w 6981776"/>
              <a:gd name="connsiteY5" fmla="*/ 1001546 h 4837667"/>
              <a:gd name="connsiteX6" fmla="*/ 5766833 w 6981776"/>
              <a:gd name="connsiteY6" fmla="*/ 904875 h 4837667"/>
              <a:gd name="connsiteX7" fmla="*/ 6981270 w 6981776"/>
              <a:gd name="connsiteY7" fmla="*/ 0 h 4837667"/>
              <a:gd name="connsiteX8" fmla="*/ 6981776 w 6981776"/>
              <a:gd name="connsiteY8" fmla="*/ 1240082 h 4837667"/>
              <a:gd name="connsiteX9" fmla="*/ 6652658 w 6981776"/>
              <a:gd name="connsiteY9" fmla="*/ 1152525 h 4837667"/>
              <a:gd name="connsiteX10" fmla="*/ 5892180 w 6981776"/>
              <a:gd name="connsiteY10" fmla="*/ 2119248 h 4837667"/>
              <a:gd name="connsiteX11" fmla="*/ 4917520 w 6981776"/>
              <a:gd name="connsiteY11" fmla="*/ 3040063 h 4837667"/>
              <a:gd name="connsiteX12" fmla="*/ 3907870 w 6981776"/>
              <a:gd name="connsiteY12" fmla="*/ 3792538 h 4837667"/>
              <a:gd name="connsiteX13" fmla="*/ 2483870 w 6981776"/>
              <a:gd name="connsiteY13" fmla="*/ 4470993 h 4837667"/>
              <a:gd name="connsiteX14" fmla="*/ 1486856 w 6981776"/>
              <a:gd name="connsiteY14" fmla="*/ 4837667 h 4837667"/>
              <a:gd name="connsiteX15" fmla="*/ 0 w 6981776"/>
              <a:gd name="connsiteY15" fmla="*/ 4097337 h 4837667"/>
              <a:gd name="connsiteX0" fmla="*/ 0 w 6981776"/>
              <a:gd name="connsiteY0" fmla="*/ 4097337 h 4837667"/>
              <a:gd name="connsiteX1" fmla="*/ 963057 w 6981776"/>
              <a:gd name="connsiteY1" fmla="*/ 3889375 h 4837667"/>
              <a:gd name="connsiteX2" fmla="*/ 2755345 w 6981776"/>
              <a:gd name="connsiteY2" fmla="*/ 3440113 h 4837667"/>
              <a:gd name="connsiteX3" fmla="*/ 4174570 w 6981776"/>
              <a:gd name="connsiteY3" fmla="*/ 2754313 h 4837667"/>
              <a:gd name="connsiteX4" fmla="*/ 5317570 w 6981776"/>
              <a:gd name="connsiteY4" fmla="*/ 1925638 h 4837667"/>
              <a:gd name="connsiteX5" fmla="*/ 6162157 w 6981776"/>
              <a:gd name="connsiteY5" fmla="*/ 1001546 h 4837667"/>
              <a:gd name="connsiteX6" fmla="*/ 5766833 w 6981776"/>
              <a:gd name="connsiteY6" fmla="*/ 904875 h 4837667"/>
              <a:gd name="connsiteX7" fmla="*/ 6981270 w 6981776"/>
              <a:gd name="connsiteY7" fmla="*/ 0 h 4837667"/>
              <a:gd name="connsiteX8" fmla="*/ 6981776 w 6981776"/>
              <a:gd name="connsiteY8" fmla="*/ 1240082 h 4837667"/>
              <a:gd name="connsiteX9" fmla="*/ 6652658 w 6981776"/>
              <a:gd name="connsiteY9" fmla="*/ 1152525 h 4837667"/>
              <a:gd name="connsiteX10" fmla="*/ 5892180 w 6981776"/>
              <a:gd name="connsiteY10" fmla="*/ 2119248 h 4837667"/>
              <a:gd name="connsiteX11" fmla="*/ 4917520 w 6981776"/>
              <a:gd name="connsiteY11" fmla="*/ 3040063 h 4837667"/>
              <a:gd name="connsiteX12" fmla="*/ 3907870 w 6981776"/>
              <a:gd name="connsiteY12" fmla="*/ 3792538 h 4837667"/>
              <a:gd name="connsiteX13" fmla="*/ 2483870 w 6981776"/>
              <a:gd name="connsiteY13" fmla="*/ 4470993 h 4837667"/>
              <a:gd name="connsiteX14" fmla="*/ 1486856 w 6981776"/>
              <a:gd name="connsiteY14" fmla="*/ 4837667 h 4837667"/>
              <a:gd name="connsiteX15" fmla="*/ 0 w 6981776"/>
              <a:gd name="connsiteY15" fmla="*/ 4097337 h 4837667"/>
              <a:gd name="connsiteX0" fmla="*/ 0 w 6981776"/>
              <a:gd name="connsiteY0" fmla="*/ 4097337 h 4837667"/>
              <a:gd name="connsiteX1" fmla="*/ 963057 w 6981776"/>
              <a:gd name="connsiteY1" fmla="*/ 3889375 h 4837667"/>
              <a:gd name="connsiteX2" fmla="*/ 2755345 w 6981776"/>
              <a:gd name="connsiteY2" fmla="*/ 3440113 h 4837667"/>
              <a:gd name="connsiteX3" fmla="*/ 4174570 w 6981776"/>
              <a:gd name="connsiteY3" fmla="*/ 2754313 h 4837667"/>
              <a:gd name="connsiteX4" fmla="*/ 5317570 w 6981776"/>
              <a:gd name="connsiteY4" fmla="*/ 1925638 h 4837667"/>
              <a:gd name="connsiteX5" fmla="*/ 6162157 w 6981776"/>
              <a:gd name="connsiteY5" fmla="*/ 1001546 h 4837667"/>
              <a:gd name="connsiteX6" fmla="*/ 5766833 w 6981776"/>
              <a:gd name="connsiteY6" fmla="*/ 904875 h 4837667"/>
              <a:gd name="connsiteX7" fmla="*/ 6981270 w 6981776"/>
              <a:gd name="connsiteY7" fmla="*/ 0 h 4837667"/>
              <a:gd name="connsiteX8" fmla="*/ 6981776 w 6981776"/>
              <a:gd name="connsiteY8" fmla="*/ 1240082 h 4837667"/>
              <a:gd name="connsiteX9" fmla="*/ 6652658 w 6981776"/>
              <a:gd name="connsiteY9" fmla="*/ 1152525 h 4837667"/>
              <a:gd name="connsiteX10" fmla="*/ 5892180 w 6981776"/>
              <a:gd name="connsiteY10" fmla="*/ 2119248 h 4837667"/>
              <a:gd name="connsiteX11" fmla="*/ 4917520 w 6981776"/>
              <a:gd name="connsiteY11" fmla="*/ 3040063 h 4837667"/>
              <a:gd name="connsiteX12" fmla="*/ 3907870 w 6981776"/>
              <a:gd name="connsiteY12" fmla="*/ 3792538 h 4837667"/>
              <a:gd name="connsiteX13" fmla="*/ 2483870 w 6981776"/>
              <a:gd name="connsiteY13" fmla="*/ 4470993 h 4837667"/>
              <a:gd name="connsiteX14" fmla="*/ 1486856 w 6981776"/>
              <a:gd name="connsiteY14" fmla="*/ 4837667 h 4837667"/>
              <a:gd name="connsiteX15" fmla="*/ 0 w 6981776"/>
              <a:gd name="connsiteY15" fmla="*/ 4097337 h 4837667"/>
              <a:gd name="connsiteX0" fmla="*/ 0 w 6981776"/>
              <a:gd name="connsiteY0" fmla="*/ 4097337 h 4837667"/>
              <a:gd name="connsiteX1" fmla="*/ 963057 w 6981776"/>
              <a:gd name="connsiteY1" fmla="*/ 3889375 h 4837667"/>
              <a:gd name="connsiteX2" fmla="*/ 2755345 w 6981776"/>
              <a:gd name="connsiteY2" fmla="*/ 3440113 h 4837667"/>
              <a:gd name="connsiteX3" fmla="*/ 4174570 w 6981776"/>
              <a:gd name="connsiteY3" fmla="*/ 2754313 h 4837667"/>
              <a:gd name="connsiteX4" fmla="*/ 5317570 w 6981776"/>
              <a:gd name="connsiteY4" fmla="*/ 1925638 h 4837667"/>
              <a:gd name="connsiteX5" fmla="*/ 6162157 w 6981776"/>
              <a:gd name="connsiteY5" fmla="*/ 1001546 h 4837667"/>
              <a:gd name="connsiteX6" fmla="*/ 5766833 w 6981776"/>
              <a:gd name="connsiteY6" fmla="*/ 904875 h 4837667"/>
              <a:gd name="connsiteX7" fmla="*/ 6981270 w 6981776"/>
              <a:gd name="connsiteY7" fmla="*/ 0 h 4837667"/>
              <a:gd name="connsiteX8" fmla="*/ 6981776 w 6981776"/>
              <a:gd name="connsiteY8" fmla="*/ 1240082 h 4837667"/>
              <a:gd name="connsiteX9" fmla="*/ 6652658 w 6981776"/>
              <a:gd name="connsiteY9" fmla="*/ 1152525 h 4837667"/>
              <a:gd name="connsiteX10" fmla="*/ 5892180 w 6981776"/>
              <a:gd name="connsiteY10" fmla="*/ 2119248 h 4837667"/>
              <a:gd name="connsiteX11" fmla="*/ 4917520 w 6981776"/>
              <a:gd name="connsiteY11" fmla="*/ 3040063 h 4837667"/>
              <a:gd name="connsiteX12" fmla="*/ 3907870 w 6981776"/>
              <a:gd name="connsiteY12" fmla="*/ 3792538 h 4837667"/>
              <a:gd name="connsiteX13" fmla="*/ 2483870 w 6981776"/>
              <a:gd name="connsiteY13" fmla="*/ 4470993 h 4837667"/>
              <a:gd name="connsiteX14" fmla="*/ 1486856 w 6981776"/>
              <a:gd name="connsiteY14" fmla="*/ 4837667 h 4837667"/>
              <a:gd name="connsiteX15" fmla="*/ 0 w 6981776"/>
              <a:gd name="connsiteY15" fmla="*/ 4097337 h 4837667"/>
              <a:gd name="connsiteX0" fmla="*/ 0 w 6981776"/>
              <a:gd name="connsiteY0" fmla="*/ 4097337 h 4837667"/>
              <a:gd name="connsiteX1" fmla="*/ 963057 w 6981776"/>
              <a:gd name="connsiteY1" fmla="*/ 3889375 h 4837667"/>
              <a:gd name="connsiteX2" fmla="*/ 2755345 w 6981776"/>
              <a:gd name="connsiteY2" fmla="*/ 3440113 h 4837667"/>
              <a:gd name="connsiteX3" fmla="*/ 4174570 w 6981776"/>
              <a:gd name="connsiteY3" fmla="*/ 2754313 h 4837667"/>
              <a:gd name="connsiteX4" fmla="*/ 5317570 w 6981776"/>
              <a:gd name="connsiteY4" fmla="*/ 1925638 h 4837667"/>
              <a:gd name="connsiteX5" fmla="*/ 6162157 w 6981776"/>
              <a:gd name="connsiteY5" fmla="*/ 1001546 h 4837667"/>
              <a:gd name="connsiteX6" fmla="*/ 5766833 w 6981776"/>
              <a:gd name="connsiteY6" fmla="*/ 904875 h 4837667"/>
              <a:gd name="connsiteX7" fmla="*/ 6981270 w 6981776"/>
              <a:gd name="connsiteY7" fmla="*/ 0 h 4837667"/>
              <a:gd name="connsiteX8" fmla="*/ 6981776 w 6981776"/>
              <a:gd name="connsiteY8" fmla="*/ 1240082 h 4837667"/>
              <a:gd name="connsiteX9" fmla="*/ 6652658 w 6981776"/>
              <a:gd name="connsiteY9" fmla="*/ 1152525 h 4837667"/>
              <a:gd name="connsiteX10" fmla="*/ 5892180 w 6981776"/>
              <a:gd name="connsiteY10" fmla="*/ 2119248 h 4837667"/>
              <a:gd name="connsiteX11" fmla="*/ 4917520 w 6981776"/>
              <a:gd name="connsiteY11" fmla="*/ 3040063 h 4837667"/>
              <a:gd name="connsiteX12" fmla="*/ 3907870 w 6981776"/>
              <a:gd name="connsiteY12" fmla="*/ 3792538 h 4837667"/>
              <a:gd name="connsiteX13" fmla="*/ 2483870 w 6981776"/>
              <a:gd name="connsiteY13" fmla="*/ 4470993 h 4837667"/>
              <a:gd name="connsiteX14" fmla="*/ 1486856 w 6981776"/>
              <a:gd name="connsiteY14" fmla="*/ 4837667 h 4837667"/>
              <a:gd name="connsiteX15" fmla="*/ 0 w 6981776"/>
              <a:gd name="connsiteY15" fmla="*/ 4097337 h 483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81776" h="4837667">
                <a:moveTo>
                  <a:pt x="0" y="4097337"/>
                </a:moveTo>
                <a:cubicBezTo>
                  <a:pt x="308238" y="4047781"/>
                  <a:pt x="503833" y="3998912"/>
                  <a:pt x="963057" y="3889375"/>
                </a:cubicBezTo>
                <a:cubicBezTo>
                  <a:pt x="1422281" y="3779838"/>
                  <a:pt x="2220093" y="3629290"/>
                  <a:pt x="2755345" y="3440113"/>
                </a:cubicBezTo>
                <a:cubicBezTo>
                  <a:pt x="3290597" y="3250936"/>
                  <a:pt x="3747532" y="3006726"/>
                  <a:pt x="4174570" y="2754313"/>
                </a:cubicBezTo>
                <a:cubicBezTo>
                  <a:pt x="4601608" y="2501900"/>
                  <a:pt x="4986305" y="2217766"/>
                  <a:pt x="5317570" y="1925638"/>
                </a:cubicBezTo>
                <a:cubicBezTo>
                  <a:pt x="5648835" y="1633510"/>
                  <a:pt x="6087280" y="1144686"/>
                  <a:pt x="6162157" y="1001546"/>
                </a:cubicBezTo>
                <a:lnTo>
                  <a:pt x="5766833" y="904875"/>
                </a:lnTo>
                <a:lnTo>
                  <a:pt x="6981270" y="0"/>
                </a:lnTo>
                <a:cubicBezTo>
                  <a:pt x="6981439" y="413361"/>
                  <a:pt x="6981607" y="826721"/>
                  <a:pt x="6981776" y="1240082"/>
                </a:cubicBezTo>
                <a:lnTo>
                  <a:pt x="6652658" y="1152525"/>
                </a:lnTo>
                <a:cubicBezTo>
                  <a:pt x="6471143" y="1327933"/>
                  <a:pt x="6181370" y="1804658"/>
                  <a:pt x="5892180" y="2119248"/>
                </a:cubicBezTo>
                <a:cubicBezTo>
                  <a:pt x="5602990" y="2433838"/>
                  <a:pt x="5248238" y="2761181"/>
                  <a:pt x="4917520" y="3040063"/>
                </a:cubicBezTo>
                <a:cubicBezTo>
                  <a:pt x="4586802" y="3318945"/>
                  <a:pt x="4313478" y="3554050"/>
                  <a:pt x="3907870" y="3792538"/>
                </a:cubicBezTo>
                <a:cubicBezTo>
                  <a:pt x="3502262" y="4031026"/>
                  <a:pt x="2829680" y="4326339"/>
                  <a:pt x="2483870" y="4470993"/>
                </a:cubicBezTo>
                <a:cubicBezTo>
                  <a:pt x="2124470" y="4604972"/>
                  <a:pt x="1771688" y="4758607"/>
                  <a:pt x="1486856" y="4837667"/>
                </a:cubicBezTo>
                <a:cubicBezTo>
                  <a:pt x="1139906" y="4712542"/>
                  <a:pt x="199717" y="4210647"/>
                  <a:pt x="0" y="4097337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0"/>
          </a:gradFill>
          <a:ln>
            <a:noFill/>
          </a:ln>
          <a:effectLst>
            <a:outerShdw blurRad="254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그룹 12"/>
          <p:cNvGrpSpPr>
            <a:grpSpLocks/>
          </p:cNvGrpSpPr>
          <p:nvPr/>
        </p:nvGrpSpPr>
        <p:grpSpPr bwMode="auto">
          <a:xfrm>
            <a:off x="3688035" y="4058196"/>
            <a:ext cx="2832295" cy="1400499"/>
            <a:chOff x="3086100" y="4065588"/>
            <a:chExt cx="3448050" cy="1704975"/>
          </a:xfrm>
        </p:grpSpPr>
        <p:sp>
          <p:nvSpPr>
            <p:cNvPr id="38" name="자유형 13"/>
            <p:cNvSpPr/>
            <p:nvPr/>
          </p:nvSpPr>
          <p:spPr>
            <a:xfrm>
              <a:off x="6000750" y="4989513"/>
              <a:ext cx="533400" cy="781050"/>
            </a:xfrm>
            <a:custGeom>
              <a:avLst/>
              <a:gdLst>
                <a:gd name="connsiteX0" fmla="*/ 0 w 900100"/>
                <a:gd name="connsiteY0" fmla="*/ 646848 h 646848"/>
                <a:gd name="connsiteX1" fmla="*/ 450050 w 900100"/>
                <a:gd name="connsiteY1" fmla="*/ 0 h 646848"/>
                <a:gd name="connsiteX2" fmla="*/ 900100 w 900100"/>
                <a:gd name="connsiteY2" fmla="*/ 646848 h 646848"/>
                <a:gd name="connsiteX3" fmla="*/ 0 w 900100"/>
                <a:gd name="connsiteY3" fmla="*/ 646848 h 646848"/>
                <a:gd name="connsiteX0" fmla="*/ 0 w 900100"/>
                <a:gd name="connsiteY0" fmla="*/ 571500 h 571500"/>
                <a:gd name="connsiteX1" fmla="*/ 842975 w 900100"/>
                <a:gd name="connsiteY1" fmla="*/ 0 h 571500"/>
                <a:gd name="connsiteX2" fmla="*/ 900100 w 900100"/>
                <a:gd name="connsiteY2" fmla="*/ 571500 h 571500"/>
                <a:gd name="connsiteX3" fmla="*/ 0 w 900100"/>
                <a:gd name="connsiteY3" fmla="*/ 571500 h 571500"/>
                <a:gd name="connsiteX0" fmla="*/ 0 w 1062050"/>
                <a:gd name="connsiteY0" fmla="*/ 571500 h 571500"/>
                <a:gd name="connsiteX1" fmla="*/ 842975 w 1062050"/>
                <a:gd name="connsiteY1" fmla="*/ 0 h 571500"/>
                <a:gd name="connsiteX2" fmla="*/ 1062050 w 1062050"/>
                <a:gd name="connsiteY2" fmla="*/ 571500 h 571500"/>
                <a:gd name="connsiteX3" fmla="*/ 0 w 1062050"/>
                <a:gd name="connsiteY3" fmla="*/ 571500 h 571500"/>
                <a:gd name="connsiteX0" fmla="*/ 0 w 533400"/>
                <a:gd name="connsiteY0" fmla="*/ 781050 h 781050"/>
                <a:gd name="connsiteX1" fmla="*/ 314325 w 533400"/>
                <a:gd name="connsiteY1" fmla="*/ 0 h 781050"/>
                <a:gd name="connsiteX2" fmla="*/ 533400 w 533400"/>
                <a:gd name="connsiteY2" fmla="*/ 571500 h 781050"/>
                <a:gd name="connsiteX3" fmla="*/ 0 w 533400"/>
                <a:gd name="connsiteY3" fmla="*/ 78105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781050">
                  <a:moveTo>
                    <a:pt x="0" y="781050"/>
                  </a:moveTo>
                  <a:lnTo>
                    <a:pt x="314325" y="0"/>
                  </a:lnTo>
                  <a:lnTo>
                    <a:pt x="533400" y="571500"/>
                  </a:lnTo>
                  <a:lnTo>
                    <a:pt x="0" y="78105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자유형 14"/>
            <p:cNvSpPr/>
            <p:nvPr/>
          </p:nvSpPr>
          <p:spPr>
            <a:xfrm>
              <a:off x="3086100" y="4065588"/>
              <a:ext cx="3228975" cy="1704975"/>
            </a:xfrm>
            <a:custGeom>
              <a:avLst/>
              <a:gdLst>
                <a:gd name="connsiteX0" fmla="*/ 0 w 2925325"/>
                <a:gd name="connsiteY0" fmla="*/ 0 h 945105"/>
                <a:gd name="connsiteX1" fmla="*/ 2925325 w 2925325"/>
                <a:gd name="connsiteY1" fmla="*/ 0 h 945105"/>
                <a:gd name="connsiteX2" fmla="*/ 2925325 w 2925325"/>
                <a:gd name="connsiteY2" fmla="*/ 945105 h 945105"/>
                <a:gd name="connsiteX3" fmla="*/ 0 w 2925325"/>
                <a:gd name="connsiteY3" fmla="*/ 945105 h 945105"/>
                <a:gd name="connsiteX4" fmla="*/ 0 w 2925325"/>
                <a:gd name="connsiteY4" fmla="*/ 0 h 945105"/>
                <a:gd name="connsiteX0" fmla="*/ 0 w 3048930"/>
                <a:gd name="connsiteY0" fmla="*/ 0 h 1531473"/>
                <a:gd name="connsiteX1" fmla="*/ 2925325 w 3048930"/>
                <a:gd name="connsiteY1" fmla="*/ 0 h 1531473"/>
                <a:gd name="connsiteX2" fmla="*/ 3048930 w 3048930"/>
                <a:gd name="connsiteY2" fmla="*/ 1531473 h 1531473"/>
                <a:gd name="connsiteX3" fmla="*/ 0 w 3048930"/>
                <a:gd name="connsiteY3" fmla="*/ 945105 h 1531473"/>
                <a:gd name="connsiteX4" fmla="*/ 0 w 3048930"/>
                <a:gd name="connsiteY4" fmla="*/ 0 h 1531473"/>
                <a:gd name="connsiteX0" fmla="*/ 0 w 3363254"/>
                <a:gd name="connsiteY0" fmla="*/ 0 h 1531473"/>
                <a:gd name="connsiteX1" fmla="*/ 3363254 w 3363254"/>
                <a:gd name="connsiteY1" fmla="*/ 750423 h 1531473"/>
                <a:gd name="connsiteX2" fmla="*/ 3048930 w 3363254"/>
                <a:gd name="connsiteY2" fmla="*/ 1531473 h 1531473"/>
                <a:gd name="connsiteX3" fmla="*/ 0 w 3363254"/>
                <a:gd name="connsiteY3" fmla="*/ 945105 h 1531473"/>
                <a:gd name="connsiteX4" fmla="*/ 0 w 3363254"/>
                <a:gd name="connsiteY4" fmla="*/ 0 h 1531473"/>
                <a:gd name="connsiteX0" fmla="*/ 372404 w 3363254"/>
                <a:gd name="connsiteY0" fmla="*/ 0 h 1704975"/>
                <a:gd name="connsiteX1" fmla="*/ 3363254 w 3363254"/>
                <a:gd name="connsiteY1" fmla="*/ 923925 h 1704975"/>
                <a:gd name="connsiteX2" fmla="*/ 3048930 w 3363254"/>
                <a:gd name="connsiteY2" fmla="*/ 1704975 h 1704975"/>
                <a:gd name="connsiteX3" fmla="*/ 0 w 3363254"/>
                <a:gd name="connsiteY3" fmla="*/ 1118607 h 1704975"/>
                <a:gd name="connsiteX4" fmla="*/ 372404 w 3363254"/>
                <a:gd name="connsiteY4" fmla="*/ 0 h 1704975"/>
                <a:gd name="connsiteX0" fmla="*/ 238125 w 3228975"/>
                <a:gd name="connsiteY0" fmla="*/ 0 h 1704975"/>
                <a:gd name="connsiteX1" fmla="*/ 3228975 w 3228975"/>
                <a:gd name="connsiteY1" fmla="*/ 923925 h 1704975"/>
                <a:gd name="connsiteX2" fmla="*/ 2914651 w 3228975"/>
                <a:gd name="connsiteY2" fmla="*/ 1704975 h 1704975"/>
                <a:gd name="connsiteX3" fmla="*/ 0 w 3228975"/>
                <a:gd name="connsiteY3" fmla="*/ 762000 h 1704975"/>
                <a:gd name="connsiteX4" fmla="*/ 238125 w 3228975"/>
                <a:gd name="connsiteY4" fmla="*/ 0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8975" h="1704975">
                  <a:moveTo>
                    <a:pt x="238125" y="0"/>
                  </a:moveTo>
                  <a:lnTo>
                    <a:pt x="3228975" y="923925"/>
                  </a:lnTo>
                  <a:lnTo>
                    <a:pt x="2914651" y="1704975"/>
                  </a:lnTo>
                  <a:lnTo>
                    <a:pt x="0" y="762000"/>
                  </a:lnTo>
                  <a:lnTo>
                    <a:pt x="23812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8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그룹 15"/>
          <p:cNvGrpSpPr>
            <a:grpSpLocks/>
          </p:cNvGrpSpPr>
          <p:nvPr/>
        </p:nvGrpSpPr>
        <p:grpSpPr bwMode="auto">
          <a:xfrm>
            <a:off x="4723413" y="3503994"/>
            <a:ext cx="2832295" cy="1400499"/>
            <a:chOff x="3086100" y="4065588"/>
            <a:chExt cx="3448050" cy="1704975"/>
          </a:xfrm>
        </p:grpSpPr>
        <p:sp>
          <p:nvSpPr>
            <p:cNvPr id="41" name="자유형 16"/>
            <p:cNvSpPr/>
            <p:nvPr/>
          </p:nvSpPr>
          <p:spPr>
            <a:xfrm>
              <a:off x="6000750" y="4989513"/>
              <a:ext cx="533400" cy="781050"/>
            </a:xfrm>
            <a:custGeom>
              <a:avLst/>
              <a:gdLst>
                <a:gd name="connsiteX0" fmla="*/ 0 w 900100"/>
                <a:gd name="connsiteY0" fmla="*/ 646848 h 646848"/>
                <a:gd name="connsiteX1" fmla="*/ 450050 w 900100"/>
                <a:gd name="connsiteY1" fmla="*/ 0 h 646848"/>
                <a:gd name="connsiteX2" fmla="*/ 900100 w 900100"/>
                <a:gd name="connsiteY2" fmla="*/ 646848 h 646848"/>
                <a:gd name="connsiteX3" fmla="*/ 0 w 900100"/>
                <a:gd name="connsiteY3" fmla="*/ 646848 h 646848"/>
                <a:gd name="connsiteX0" fmla="*/ 0 w 900100"/>
                <a:gd name="connsiteY0" fmla="*/ 571500 h 571500"/>
                <a:gd name="connsiteX1" fmla="*/ 842975 w 900100"/>
                <a:gd name="connsiteY1" fmla="*/ 0 h 571500"/>
                <a:gd name="connsiteX2" fmla="*/ 900100 w 900100"/>
                <a:gd name="connsiteY2" fmla="*/ 571500 h 571500"/>
                <a:gd name="connsiteX3" fmla="*/ 0 w 900100"/>
                <a:gd name="connsiteY3" fmla="*/ 571500 h 571500"/>
                <a:gd name="connsiteX0" fmla="*/ 0 w 1062050"/>
                <a:gd name="connsiteY0" fmla="*/ 571500 h 571500"/>
                <a:gd name="connsiteX1" fmla="*/ 842975 w 1062050"/>
                <a:gd name="connsiteY1" fmla="*/ 0 h 571500"/>
                <a:gd name="connsiteX2" fmla="*/ 1062050 w 1062050"/>
                <a:gd name="connsiteY2" fmla="*/ 571500 h 571500"/>
                <a:gd name="connsiteX3" fmla="*/ 0 w 1062050"/>
                <a:gd name="connsiteY3" fmla="*/ 571500 h 571500"/>
                <a:gd name="connsiteX0" fmla="*/ 0 w 533400"/>
                <a:gd name="connsiteY0" fmla="*/ 781050 h 781050"/>
                <a:gd name="connsiteX1" fmla="*/ 314325 w 533400"/>
                <a:gd name="connsiteY1" fmla="*/ 0 h 781050"/>
                <a:gd name="connsiteX2" fmla="*/ 533400 w 533400"/>
                <a:gd name="connsiteY2" fmla="*/ 571500 h 781050"/>
                <a:gd name="connsiteX3" fmla="*/ 0 w 533400"/>
                <a:gd name="connsiteY3" fmla="*/ 78105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781050">
                  <a:moveTo>
                    <a:pt x="0" y="781050"/>
                  </a:moveTo>
                  <a:lnTo>
                    <a:pt x="314325" y="0"/>
                  </a:lnTo>
                  <a:lnTo>
                    <a:pt x="533400" y="571500"/>
                  </a:lnTo>
                  <a:lnTo>
                    <a:pt x="0" y="78105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0000">
                  <a:schemeClr val="accent1"/>
                </a:gs>
                <a:gs pos="100000">
                  <a:schemeClr val="accent1"/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자유형 17"/>
            <p:cNvSpPr/>
            <p:nvPr/>
          </p:nvSpPr>
          <p:spPr>
            <a:xfrm>
              <a:off x="3086100" y="4065588"/>
              <a:ext cx="3228975" cy="1704975"/>
            </a:xfrm>
            <a:custGeom>
              <a:avLst/>
              <a:gdLst>
                <a:gd name="connsiteX0" fmla="*/ 0 w 2925325"/>
                <a:gd name="connsiteY0" fmla="*/ 0 h 945105"/>
                <a:gd name="connsiteX1" fmla="*/ 2925325 w 2925325"/>
                <a:gd name="connsiteY1" fmla="*/ 0 h 945105"/>
                <a:gd name="connsiteX2" fmla="*/ 2925325 w 2925325"/>
                <a:gd name="connsiteY2" fmla="*/ 945105 h 945105"/>
                <a:gd name="connsiteX3" fmla="*/ 0 w 2925325"/>
                <a:gd name="connsiteY3" fmla="*/ 945105 h 945105"/>
                <a:gd name="connsiteX4" fmla="*/ 0 w 2925325"/>
                <a:gd name="connsiteY4" fmla="*/ 0 h 945105"/>
                <a:gd name="connsiteX0" fmla="*/ 0 w 3048930"/>
                <a:gd name="connsiteY0" fmla="*/ 0 h 1531473"/>
                <a:gd name="connsiteX1" fmla="*/ 2925325 w 3048930"/>
                <a:gd name="connsiteY1" fmla="*/ 0 h 1531473"/>
                <a:gd name="connsiteX2" fmla="*/ 3048930 w 3048930"/>
                <a:gd name="connsiteY2" fmla="*/ 1531473 h 1531473"/>
                <a:gd name="connsiteX3" fmla="*/ 0 w 3048930"/>
                <a:gd name="connsiteY3" fmla="*/ 945105 h 1531473"/>
                <a:gd name="connsiteX4" fmla="*/ 0 w 3048930"/>
                <a:gd name="connsiteY4" fmla="*/ 0 h 1531473"/>
                <a:gd name="connsiteX0" fmla="*/ 0 w 3363254"/>
                <a:gd name="connsiteY0" fmla="*/ 0 h 1531473"/>
                <a:gd name="connsiteX1" fmla="*/ 3363254 w 3363254"/>
                <a:gd name="connsiteY1" fmla="*/ 750423 h 1531473"/>
                <a:gd name="connsiteX2" fmla="*/ 3048930 w 3363254"/>
                <a:gd name="connsiteY2" fmla="*/ 1531473 h 1531473"/>
                <a:gd name="connsiteX3" fmla="*/ 0 w 3363254"/>
                <a:gd name="connsiteY3" fmla="*/ 945105 h 1531473"/>
                <a:gd name="connsiteX4" fmla="*/ 0 w 3363254"/>
                <a:gd name="connsiteY4" fmla="*/ 0 h 1531473"/>
                <a:gd name="connsiteX0" fmla="*/ 372404 w 3363254"/>
                <a:gd name="connsiteY0" fmla="*/ 0 h 1704975"/>
                <a:gd name="connsiteX1" fmla="*/ 3363254 w 3363254"/>
                <a:gd name="connsiteY1" fmla="*/ 923925 h 1704975"/>
                <a:gd name="connsiteX2" fmla="*/ 3048930 w 3363254"/>
                <a:gd name="connsiteY2" fmla="*/ 1704975 h 1704975"/>
                <a:gd name="connsiteX3" fmla="*/ 0 w 3363254"/>
                <a:gd name="connsiteY3" fmla="*/ 1118607 h 1704975"/>
                <a:gd name="connsiteX4" fmla="*/ 372404 w 3363254"/>
                <a:gd name="connsiteY4" fmla="*/ 0 h 1704975"/>
                <a:gd name="connsiteX0" fmla="*/ 238125 w 3228975"/>
                <a:gd name="connsiteY0" fmla="*/ 0 h 1704975"/>
                <a:gd name="connsiteX1" fmla="*/ 3228975 w 3228975"/>
                <a:gd name="connsiteY1" fmla="*/ 923925 h 1704975"/>
                <a:gd name="connsiteX2" fmla="*/ 2914651 w 3228975"/>
                <a:gd name="connsiteY2" fmla="*/ 1704975 h 1704975"/>
                <a:gd name="connsiteX3" fmla="*/ 0 w 3228975"/>
                <a:gd name="connsiteY3" fmla="*/ 762000 h 1704975"/>
                <a:gd name="connsiteX4" fmla="*/ 238125 w 3228975"/>
                <a:gd name="connsiteY4" fmla="*/ 0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8975" h="1704975">
                  <a:moveTo>
                    <a:pt x="238125" y="0"/>
                  </a:moveTo>
                  <a:lnTo>
                    <a:pt x="3228975" y="923925"/>
                  </a:lnTo>
                  <a:lnTo>
                    <a:pt x="2914651" y="1704975"/>
                  </a:lnTo>
                  <a:lnTo>
                    <a:pt x="0" y="762000"/>
                  </a:lnTo>
                  <a:lnTo>
                    <a:pt x="23812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8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그룹 18"/>
          <p:cNvGrpSpPr>
            <a:grpSpLocks/>
          </p:cNvGrpSpPr>
          <p:nvPr/>
        </p:nvGrpSpPr>
        <p:grpSpPr bwMode="auto">
          <a:xfrm>
            <a:off x="5610135" y="2801137"/>
            <a:ext cx="2832295" cy="1400499"/>
            <a:chOff x="3086100" y="4065588"/>
            <a:chExt cx="3448050" cy="1704975"/>
          </a:xfrm>
        </p:grpSpPr>
        <p:sp>
          <p:nvSpPr>
            <p:cNvPr id="44" name="자유형 19"/>
            <p:cNvSpPr/>
            <p:nvPr/>
          </p:nvSpPr>
          <p:spPr>
            <a:xfrm>
              <a:off x="6000750" y="4989513"/>
              <a:ext cx="533400" cy="781050"/>
            </a:xfrm>
            <a:custGeom>
              <a:avLst/>
              <a:gdLst>
                <a:gd name="connsiteX0" fmla="*/ 0 w 900100"/>
                <a:gd name="connsiteY0" fmla="*/ 646848 h 646848"/>
                <a:gd name="connsiteX1" fmla="*/ 450050 w 900100"/>
                <a:gd name="connsiteY1" fmla="*/ 0 h 646848"/>
                <a:gd name="connsiteX2" fmla="*/ 900100 w 900100"/>
                <a:gd name="connsiteY2" fmla="*/ 646848 h 646848"/>
                <a:gd name="connsiteX3" fmla="*/ 0 w 900100"/>
                <a:gd name="connsiteY3" fmla="*/ 646848 h 646848"/>
                <a:gd name="connsiteX0" fmla="*/ 0 w 900100"/>
                <a:gd name="connsiteY0" fmla="*/ 571500 h 571500"/>
                <a:gd name="connsiteX1" fmla="*/ 842975 w 900100"/>
                <a:gd name="connsiteY1" fmla="*/ 0 h 571500"/>
                <a:gd name="connsiteX2" fmla="*/ 900100 w 900100"/>
                <a:gd name="connsiteY2" fmla="*/ 571500 h 571500"/>
                <a:gd name="connsiteX3" fmla="*/ 0 w 900100"/>
                <a:gd name="connsiteY3" fmla="*/ 571500 h 571500"/>
                <a:gd name="connsiteX0" fmla="*/ 0 w 1062050"/>
                <a:gd name="connsiteY0" fmla="*/ 571500 h 571500"/>
                <a:gd name="connsiteX1" fmla="*/ 842975 w 1062050"/>
                <a:gd name="connsiteY1" fmla="*/ 0 h 571500"/>
                <a:gd name="connsiteX2" fmla="*/ 1062050 w 1062050"/>
                <a:gd name="connsiteY2" fmla="*/ 571500 h 571500"/>
                <a:gd name="connsiteX3" fmla="*/ 0 w 1062050"/>
                <a:gd name="connsiteY3" fmla="*/ 571500 h 571500"/>
                <a:gd name="connsiteX0" fmla="*/ 0 w 533400"/>
                <a:gd name="connsiteY0" fmla="*/ 781050 h 781050"/>
                <a:gd name="connsiteX1" fmla="*/ 314325 w 533400"/>
                <a:gd name="connsiteY1" fmla="*/ 0 h 781050"/>
                <a:gd name="connsiteX2" fmla="*/ 533400 w 533400"/>
                <a:gd name="connsiteY2" fmla="*/ 571500 h 781050"/>
                <a:gd name="connsiteX3" fmla="*/ 0 w 533400"/>
                <a:gd name="connsiteY3" fmla="*/ 78105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781050">
                  <a:moveTo>
                    <a:pt x="0" y="781050"/>
                  </a:moveTo>
                  <a:lnTo>
                    <a:pt x="314325" y="0"/>
                  </a:lnTo>
                  <a:lnTo>
                    <a:pt x="533400" y="571500"/>
                  </a:lnTo>
                  <a:lnTo>
                    <a:pt x="0" y="78105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000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자유형 20"/>
            <p:cNvSpPr/>
            <p:nvPr/>
          </p:nvSpPr>
          <p:spPr>
            <a:xfrm>
              <a:off x="3086100" y="4065588"/>
              <a:ext cx="3228975" cy="1704975"/>
            </a:xfrm>
            <a:custGeom>
              <a:avLst/>
              <a:gdLst>
                <a:gd name="connsiteX0" fmla="*/ 0 w 2925325"/>
                <a:gd name="connsiteY0" fmla="*/ 0 h 945105"/>
                <a:gd name="connsiteX1" fmla="*/ 2925325 w 2925325"/>
                <a:gd name="connsiteY1" fmla="*/ 0 h 945105"/>
                <a:gd name="connsiteX2" fmla="*/ 2925325 w 2925325"/>
                <a:gd name="connsiteY2" fmla="*/ 945105 h 945105"/>
                <a:gd name="connsiteX3" fmla="*/ 0 w 2925325"/>
                <a:gd name="connsiteY3" fmla="*/ 945105 h 945105"/>
                <a:gd name="connsiteX4" fmla="*/ 0 w 2925325"/>
                <a:gd name="connsiteY4" fmla="*/ 0 h 945105"/>
                <a:gd name="connsiteX0" fmla="*/ 0 w 3048930"/>
                <a:gd name="connsiteY0" fmla="*/ 0 h 1531473"/>
                <a:gd name="connsiteX1" fmla="*/ 2925325 w 3048930"/>
                <a:gd name="connsiteY1" fmla="*/ 0 h 1531473"/>
                <a:gd name="connsiteX2" fmla="*/ 3048930 w 3048930"/>
                <a:gd name="connsiteY2" fmla="*/ 1531473 h 1531473"/>
                <a:gd name="connsiteX3" fmla="*/ 0 w 3048930"/>
                <a:gd name="connsiteY3" fmla="*/ 945105 h 1531473"/>
                <a:gd name="connsiteX4" fmla="*/ 0 w 3048930"/>
                <a:gd name="connsiteY4" fmla="*/ 0 h 1531473"/>
                <a:gd name="connsiteX0" fmla="*/ 0 w 3363254"/>
                <a:gd name="connsiteY0" fmla="*/ 0 h 1531473"/>
                <a:gd name="connsiteX1" fmla="*/ 3363254 w 3363254"/>
                <a:gd name="connsiteY1" fmla="*/ 750423 h 1531473"/>
                <a:gd name="connsiteX2" fmla="*/ 3048930 w 3363254"/>
                <a:gd name="connsiteY2" fmla="*/ 1531473 h 1531473"/>
                <a:gd name="connsiteX3" fmla="*/ 0 w 3363254"/>
                <a:gd name="connsiteY3" fmla="*/ 945105 h 1531473"/>
                <a:gd name="connsiteX4" fmla="*/ 0 w 3363254"/>
                <a:gd name="connsiteY4" fmla="*/ 0 h 1531473"/>
                <a:gd name="connsiteX0" fmla="*/ 372404 w 3363254"/>
                <a:gd name="connsiteY0" fmla="*/ 0 h 1704975"/>
                <a:gd name="connsiteX1" fmla="*/ 3363254 w 3363254"/>
                <a:gd name="connsiteY1" fmla="*/ 923925 h 1704975"/>
                <a:gd name="connsiteX2" fmla="*/ 3048930 w 3363254"/>
                <a:gd name="connsiteY2" fmla="*/ 1704975 h 1704975"/>
                <a:gd name="connsiteX3" fmla="*/ 0 w 3363254"/>
                <a:gd name="connsiteY3" fmla="*/ 1118607 h 1704975"/>
                <a:gd name="connsiteX4" fmla="*/ 372404 w 3363254"/>
                <a:gd name="connsiteY4" fmla="*/ 0 h 1704975"/>
                <a:gd name="connsiteX0" fmla="*/ 238125 w 3228975"/>
                <a:gd name="connsiteY0" fmla="*/ 0 h 1704975"/>
                <a:gd name="connsiteX1" fmla="*/ 3228975 w 3228975"/>
                <a:gd name="connsiteY1" fmla="*/ 923925 h 1704975"/>
                <a:gd name="connsiteX2" fmla="*/ 2914651 w 3228975"/>
                <a:gd name="connsiteY2" fmla="*/ 1704975 h 1704975"/>
                <a:gd name="connsiteX3" fmla="*/ 0 w 3228975"/>
                <a:gd name="connsiteY3" fmla="*/ 762000 h 1704975"/>
                <a:gd name="connsiteX4" fmla="*/ 238125 w 3228975"/>
                <a:gd name="connsiteY4" fmla="*/ 0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8975" h="1704975">
                  <a:moveTo>
                    <a:pt x="238125" y="0"/>
                  </a:moveTo>
                  <a:lnTo>
                    <a:pt x="3228975" y="923925"/>
                  </a:lnTo>
                  <a:lnTo>
                    <a:pt x="2914651" y="1704975"/>
                  </a:lnTo>
                  <a:lnTo>
                    <a:pt x="0" y="762000"/>
                  </a:lnTo>
                  <a:lnTo>
                    <a:pt x="238125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8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직사각형 27"/>
          <p:cNvSpPr/>
          <p:nvPr/>
        </p:nvSpPr>
        <p:spPr>
          <a:xfrm rot="1040367">
            <a:off x="3994034" y="4480931"/>
            <a:ext cx="1785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ЗНАЧИМЫЙ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48" name="직사각형 28"/>
          <p:cNvSpPr/>
          <p:nvPr/>
        </p:nvSpPr>
        <p:spPr>
          <a:xfrm rot="1040367">
            <a:off x="4813621" y="3962153"/>
            <a:ext cx="2408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ПРИОРИТЕТНЫЙ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49" name="직사각형 29"/>
          <p:cNvSpPr/>
          <p:nvPr/>
        </p:nvSpPr>
        <p:spPr>
          <a:xfrm rot="1040367">
            <a:off x="5656482" y="3239444"/>
            <a:ext cx="2504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СТРАТЕГИЧЕСКИЙ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51" name="자유형 31"/>
          <p:cNvSpPr/>
          <p:nvPr/>
        </p:nvSpPr>
        <p:spPr bwMode="auto">
          <a:xfrm>
            <a:off x="5399682" y="4564415"/>
            <a:ext cx="896342" cy="698049"/>
          </a:xfrm>
          <a:custGeom>
            <a:avLst/>
            <a:gdLst>
              <a:gd name="connsiteX0" fmla="*/ 0 w 2925325"/>
              <a:gd name="connsiteY0" fmla="*/ 0 h 945105"/>
              <a:gd name="connsiteX1" fmla="*/ 2925325 w 2925325"/>
              <a:gd name="connsiteY1" fmla="*/ 0 h 945105"/>
              <a:gd name="connsiteX2" fmla="*/ 2925325 w 2925325"/>
              <a:gd name="connsiteY2" fmla="*/ 945105 h 945105"/>
              <a:gd name="connsiteX3" fmla="*/ 0 w 2925325"/>
              <a:gd name="connsiteY3" fmla="*/ 945105 h 945105"/>
              <a:gd name="connsiteX4" fmla="*/ 0 w 2925325"/>
              <a:gd name="connsiteY4" fmla="*/ 0 h 945105"/>
              <a:gd name="connsiteX0" fmla="*/ 0 w 3048930"/>
              <a:gd name="connsiteY0" fmla="*/ 0 h 1531473"/>
              <a:gd name="connsiteX1" fmla="*/ 2925325 w 3048930"/>
              <a:gd name="connsiteY1" fmla="*/ 0 h 1531473"/>
              <a:gd name="connsiteX2" fmla="*/ 3048930 w 3048930"/>
              <a:gd name="connsiteY2" fmla="*/ 1531473 h 1531473"/>
              <a:gd name="connsiteX3" fmla="*/ 0 w 3048930"/>
              <a:gd name="connsiteY3" fmla="*/ 945105 h 1531473"/>
              <a:gd name="connsiteX4" fmla="*/ 0 w 3048930"/>
              <a:gd name="connsiteY4" fmla="*/ 0 h 1531473"/>
              <a:gd name="connsiteX0" fmla="*/ 0 w 3363254"/>
              <a:gd name="connsiteY0" fmla="*/ 0 h 1531473"/>
              <a:gd name="connsiteX1" fmla="*/ 3363254 w 3363254"/>
              <a:gd name="connsiteY1" fmla="*/ 750423 h 1531473"/>
              <a:gd name="connsiteX2" fmla="*/ 3048930 w 3363254"/>
              <a:gd name="connsiteY2" fmla="*/ 1531473 h 1531473"/>
              <a:gd name="connsiteX3" fmla="*/ 0 w 3363254"/>
              <a:gd name="connsiteY3" fmla="*/ 945105 h 1531473"/>
              <a:gd name="connsiteX4" fmla="*/ 0 w 3363254"/>
              <a:gd name="connsiteY4" fmla="*/ 0 h 1531473"/>
              <a:gd name="connsiteX0" fmla="*/ 372404 w 3363254"/>
              <a:gd name="connsiteY0" fmla="*/ 0 h 1704975"/>
              <a:gd name="connsiteX1" fmla="*/ 3363254 w 3363254"/>
              <a:gd name="connsiteY1" fmla="*/ 923925 h 1704975"/>
              <a:gd name="connsiteX2" fmla="*/ 3048930 w 3363254"/>
              <a:gd name="connsiteY2" fmla="*/ 1704975 h 1704975"/>
              <a:gd name="connsiteX3" fmla="*/ 0 w 3363254"/>
              <a:gd name="connsiteY3" fmla="*/ 1118607 h 1704975"/>
              <a:gd name="connsiteX4" fmla="*/ 372404 w 3363254"/>
              <a:gd name="connsiteY4" fmla="*/ 0 h 1704975"/>
              <a:gd name="connsiteX0" fmla="*/ 238125 w 3228975"/>
              <a:gd name="connsiteY0" fmla="*/ 0 h 1704975"/>
              <a:gd name="connsiteX1" fmla="*/ 3228975 w 3228975"/>
              <a:gd name="connsiteY1" fmla="*/ 923925 h 1704975"/>
              <a:gd name="connsiteX2" fmla="*/ 2914651 w 3228975"/>
              <a:gd name="connsiteY2" fmla="*/ 1704975 h 1704975"/>
              <a:gd name="connsiteX3" fmla="*/ 0 w 3228975"/>
              <a:gd name="connsiteY3" fmla="*/ 762000 h 1704975"/>
              <a:gd name="connsiteX4" fmla="*/ 238125 w 3228975"/>
              <a:gd name="connsiteY4" fmla="*/ 0 h 1704975"/>
              <a:gd name="connsiteX0" fmla="*/ -1 w 2990849"/>
              <a:gd name="connsiteY0" fmla="*/ 0 h 1704975"/>
              <a:gd name="connsiteX1" fmla="*/ 2990849 w 2990849"/>
              <a:gd name="connsiteY1" fmla="*/ 923925 h 1704975"/>
              <a:gd name="connsiteX2" fmla="*/ 2676525 w 2990849"/>
              <a:gd name="connsiteY2" fmla="*/ 1704975 h 1704975"/>
              <a:gd name="connsiteX3" fmla="*/ -1 w 2990849"/>
              <a:gd name="connsiteY3" fmla="*/ 0 h 1704975"/>
              <a:gd name="connsiteX0" fmla="*/ 0 w 2990850"/>
              <a:gd name="connsiteY0" fmla="*/ 0 h 1704975"/>
              <a:gd name="connsiteX1" fmla="*/ 2990850 w 2990850"/>
              <a:gd name="connsiteY1" fmla="*/ 923925 h 1704975"/>
              <a:gd name="connsiteX2" fmla="*/ 2676526 w 2990850"/>
              <a:gd name="connsiteY2" fmla="*/ 1704975 h 1704975"/>
              <a:gd name="connsiteX3" fmla="*/ 0 w 2990850"/>
              <a:gd name="connsiteY3" fmla="*/ 0 h 1704975"/>
              <a:gd name="connsiteX0" fmla="*/ 0 w 2990850"/>
              <a:gd name="connsiteY0" fmla="*/ 0 h 1704975"/>
              <a:gd name="connsiteX1" fmla="*/ 1336814 w 2990850"/>
              <a:gd name="connsiteY1" fmla="*/ 416852 h 1704975"/>
              <a:gd name="connsiteX2" fmla="*/ 2990850 w 2990850"/>
              <a:gd name="connsiteY2" fmla="*/ 923925 h 1704975"/>
              <a:gd name="connsiteX3" fmla="*/ 2676526 w 2990850"/>
              <a:gd name="connsiteY3" fmla="*/ 1704975 h 1704975"/>
              <a:gd name="connsiteX4" fmla="*/ 0 w 2990850"/>
              <a:gd name="connsiteY4" fmla="*/ 0 h 1704975"/>
              <a:gd name="connsiteX0" fmla="*/ 1392099 w 1706423"/>
              <a:gd name="connsiteY0" fmla="*/ 1288123 h 1288123"/>
              <a:gd name="connsiteX1" fmla="*/ 52387 w 1706423"/>
              <a:gd name="connsiteY1" fmla="*/ 0 h 1288123"/>
              <a:gd name="connsiteX2" fmla="*/ 1706423 w 1706423"/>
              <a:gd name="connsiteY2" fmla="*/ 507073 h 1288123"/>
              <a:gd name="connsiteX3" fmla="*/ 1392099 w 1706423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4036" h="1288123">
                <a:moveTo>
                  <a:pt x="1339712" y="1288123"/>
                </a:moveTo>
                <a:cubicBezTo>
                  <a:pt x="1211266" y="503810"/>
                  <a:pt x="1096523" y="498616"/>
                  <a:pt x="0" y="0"/>
                </a:cubicBezTo>
                <a:lnTo>
                  <a:pt x="1654036" y="507073"/>
                </a:lnTo>
                <a:lnTo>
                  <a:pt x="1339712" y="128812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자유형 32"/>
          <p:cNvSpPr/>
          <p:nvPr/>
        </p:nvSpPr>
        <p:spPr bwMode="auto">
          <a:xfrm>
            <a:off x="6443184" y="3995780"/>
            <a:ext cx="896342" cy="698049"/>
          </a:xfrm>
          <a:custGeom>
            <a:avLst/>
            <a:gdLst>
              <a:gd name="connsiteX0" fmla="*/ 0 w 2925325"/>
              <a:gd name="connsiteY0" fmla="*/ 0 h 945105"/>
              <a:gd name="connsiteX1" fmla="*/ 2925325 w 2925325"/>
              <a:gd name="connsiteY1" fmla="*/ 0 h 945105"/>
              <a:gd name="connsiteX2" fmla="*/ 2925325 w 2925325"/>
              <a:gd name="connsiteY2" fmla="*/ 945105 h 945105"/>
              <a:gd name="connsiteX3" fmla="*/ 0 w 2925325"/>
              <a:gd name="connsiteY3" fmla="*/ 945105 h 945105"/>
              <a:gd name="connsiteX4" fmla="*/ 0 w 2925325"/>
              <a:gd name="connsiteY4" fmla="*/ 0 h 945105"/>
              <a:gd name="connsiteX0" fmla="*/ 0 w 3048930"/>
              <a:gd name="connsiteY0" fmla="*/ 0 h 1531473"/>
              <a:gd name="connsiteX1" fmla="*/ 2925325 w 3048930"/>
              <a:gd name="connsiteY1" fmla="*/ 0 h 1531473"/>
              <a:gd name="connsiteX2" fmla="*/ 3048930 w 3048930"/>
              <a:gd name="connsiteY2" fmla="*/ 1531473 h 1531473"/>
              <a:gd name="connsiteX3" fmla="*/ 0 w 3048930"/>
              <a:gd name="connsiteY3" fmla="*/ 945105 h 1531473"/>
              <a:gd name="connsiteX4" fmla="*/ 0 w 3048930"/>
              <a:gd name="connsiteY4" fmla="*/ 0 h 1531473"/>
              <a:gd name="connsiteX0" fmla="*/ 0 w 3363254"/>
              <a:gd name="connsiteY0" fmla="*/ 0 h 1531473"/>
              <a:gd name="connsiteX1" fmla="*/ 3363254 w 3363254"/>
              <a:gd name="connsiteY1" fmla="*/ 750423 h 1531473"/>
              <a:gd name="connsiteX2" fmla="*/ 3048930 w 3363254"/>
              <a:gd name="connsiteY2" fmla="*/ 1531473 h 1531473"/>
              <a:gd name="connsiteX3" fmla="*/ 0 w 3363254"/>
              <a:gd name="connsiteY3" fmla="*/ 945105 h 1531473"/>
              <a:gd name="connsiteX4" fmla="*/ 0 w 3363254"/>
              <a:gd name="connsiteY4" fmla="*/ 0 h 1531473"/>
              <a:gd name="connsiteX0" fmla="*/ 372404 w 3363254"/>
              <a:gd name="connsiteY0" fmla="*/ 0 h 1704975"/>
              <a:gd name="connsiteX1" fmla="*/ 3363254 w 3363254"/>
              <a:gd name="connsiteY1" fmla="*/ 923925 h 1704975"/>
              <a:gd name="connsiteX2" fmla="*/ 3048930 w 3363254"/>
              <a:gd name="connsiteY2" fmla="*/ 1704975 h 1704975"/>
              <a:gd name="connsiteX3" fmla="*/ 0 w 3363254"/>
              <a:gd name="connsiteY3" fmla="*/ 1118607 h 1704975"/>
              <a:gd name="connsiteX4" fmla="*/ 372404 w 3363254"/>
              <a:gd name="connsiteY4" fmla="*/ 0 h 1704975"/>
              <a:gd name="connsiteX0" fmla="*/ 238125 w 3228975"/>
              <a:gd name="connsiteY0" fmla="*/ 0 h 1704975"/>
              <a:gd name="connsiteX1" fmla="*/ 3228975 w 3228975"/>
              <a:gd name="connsiteY1" fmla="*/ 923925 h 1704975"/>
              <a:gd name="connsiteX2" fmla="*/ 2914651 w 3228975"/>
              <a:gd name="connsiteY2" fmla="*/ 1704975 h 1704975"/>
              <a:gd name="connsiteX3" fmla="*/ 0 w 3228975"/>
              <a:gd name="connsiteY3" fmla="*/ 762000 h 1704975"/>
              <a:gd name="connsiteX4" fmla="*/ 238125 w 3228975"/>
              <a:gd name="connsiteY4" fmla="*/ 0 h 1704975"/>
              <a:gd name="connsiteX0" fmla="*/ -1 w 2990849"/>
              <a:gd name="connsiteY0" fmla="*/ 0 h 1704975"/>
              <a:gd name="connsiteX1" fmla="*/ 2990849 w 2990849"/>
              <a:gd name="connsiteY1" fmla="*/ 923925 h 1704975"/>
              <a:gd name="connsiteX2" fmla="*/ 2676525 w 2990849"/>
              <a:gd name="connsiteY2" fmla="*/ 1704975 h 1704975"/>
              <a:gd name="connsiteX3" fmla="*/ -1 w 2990849"/>
              <a:gd name="connsiteY3" fmla="*/ 0 h 1704975"/>
              <a:gd name="connsiteX0" fmla="*/ 0 w 2990850"/>
              <a:gd name="connsiteY0" fmla="*/ 0 h 1704975"/>
              <a:gd name="connsiteX1" fmla="*/ 2990850 w 2990850"/>
              <a:gd name="connsiteY1" fmla="*/ 923925 h 1704975"/>
              <a:gd name="connsiteX2" fmla="*/ 2676526 w 2990850"/>
              <a:gd name="connsiteY2" fmla="*/ 1704975 h 1704975"/>
              <a:gd name="connsiteX3" fmla="*/ 0 w 2990850"/>
              <a:gd name="connsiteY3" fmla="*/ 0 h 1704975"/>
              <a:gd name="connsiteX0" fmla="*/ 0 w 2990850"/>
              <a:gd name="connsiteY0" fmla="*/ 0 h 1704975"/>
              <a:gd name="connsiteX1" fmla="*/ 1336814 w 2990850"/>
              <a:gd name="connsiteY1" fmla="*/ 416852 h 1704975"/>
              <a:gd name="connsiteX2" fmla="*/ 2990850 w 2990850"/>
              <a:gd name="connsiteY2" fmla="*/ 923925 h 1704975"/>
              <a:gd name="connsiteX3" fmla="*/ 2676526 w 2990850"/>
              <a:gd name="connsiteY3" fmla="*/ 1704975 h 1704975"/>
              <a:gd name="connsiteX4" fmla="*/ 0 w 2990850"/>
              <a:gd name="connsiteY4" fmla="*/ 0 h 1704975"/>
              <a:gd name="connsiteX0" fmla="*/ 1392099 w 1706423"/>
              <a:gd name="connsiteY0" fmla="*/ 1288123 h 1288123"/>
              <a:gd name="connsiteX1" fmla="*/ 52387 w 1706423"/>
              <a:gd name="connsiteY1" fmla="*/ 0 h 1288123"/>
              <a:gd name="connsiteX2" fmla="*/ 1706423 w 1706423"/>
              <a:gd name="connsiteY2" fmla="*/ 507073 h 1288123"/>
              <a:gd name="connsiteX3" fmla="*/ 1392099 w 1706423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4036" h="1288123">
                <a:moveTo>
                  <a:pt x="1339712" y="1288123"/>
                </a:moveTo>
                <a:cubicBezTo>
                  <a:pt x="1211266" y="503810"/>
                  <a:pt x="1096523" y="498616"/>
                  <a:pt x="0" y="0"/>
                </a:cubicBezTo>
                <a:lnTo>
                  <a:pt x="1654036" y="507073"/>
                </a:lnTo>
                <a:lnTo>
                  <a:pt x="1339712" y="128812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자유형 33"/>
          <p:cNvSpPr/>
          <p:nvPr/>
        </p:nvSpPr>
        <p:spPr bwMode="auto">
          <a:xfrm>
            <a:off x="7331139" y="3301655"/>
            <a:ext cx="896342" cy="698049"/>
          </a:xfrm>
          <a:custGeom>
            <a:avLst/>
            <a:gdLst>
              <a:gd name="connsiteX0" fmla="*/ 0 w 2925325"/>
              <a:gd name="connsiteY0" fmla="*/ 0 h 945105"/>
              <a:gd name="connsiteX1" fmla="*/ 2925325 w 2925325"/>
              <a:gd name="connsiteY1" fmla="*/ 0 h 945105"/>
              <a:gd name="connsiteX2" fmla="*/ 2925325 w 2925325"/>
              <a:gd name="connsiteY2" fmla="*/ 945105 h 945105"/>
              <a:gd name="connsiteX3" fmla="*/ 0 w 2925325"/>
              <a:gd name="connsiteY3" fmla="*/ 945105 h 945105"/>
              <a:gd name="connsiteX4" fmla="*/ 0 w 2925325"/>
              <a:gd name="connsiteY4" fmla="*/ 0 h 945105"/>
              <a:gd name="connsiteX0" fmla="*/ 0 w 3048930"/>
              <a:gd name="connsiteY0" fmla="*/ 0 h 1531473"/>
              <a:gd name="connsiteX1" fmla="*/ 2925325 w 3048930"/>
              <a:gd name="connsiteY1" fmla="*/ 0 h 1531473"/>
              <a:gd name="connsiteX2" fmla="*/ 3048930 w 3048930"/>
              <a:gd name="connsiteY2" fmla="*/ 1531473 h 1531473"/>
              <a:gd name="connsiteX3" fmla="*/ 0 w 3048930"/>
              <a:gd name="connsiteY3" fmla="*/ 945105 h 1531473"/>
              <a:gd name="connsiteX4" fmla="*/ 0 w 3048930"/>
              <a:gd name="connsiteY4" fmla="*/ 0 h 1531473"/>
              <a:gd name="connsiteX0" fmla="*/ 0 w 3363254"/>
              <a:gd name="connsiteY0" fmla="*/ 0 h 1531473"/>
              <a:gd name="connsiteX1" fmla="*/ 3363254 w 3363254"/>
              <a:gd name="connsiteY1" fmla="*/ 750423 h 1531473"/>
              <a:gd name="connsiteX2" fmla="*/ 3048930 w 3363254"/>
              <a:gd name="connsiteY2" fmla="*/ 1531473 h 1531473"/>
              <a:gd name="connsiteX3" fmla="*/ 0 w 3363254"/>
              <a:gd name="connsiteY3" fmla="*/ 945105 h 1531473"/>
              <a:gd name="connsiteX4" fmla="*/ 0 w 3363254"/>
              <a:gd name="connsiteY4" fmla="*/ 0 h 1531473"/>
              <a:gd name="connsiteX0" fmla="*/ 372404 w 3363254"/>
              <a:gd name="connsiteY0" fmla="*/ 0 h 1704975"/>
              <a:gd name="connsiteX1" fmla="*/ 3363254 w 3363254"/>
              <a:gd name="connsiteY1" fmla="*/ 923925 h 1704975"/>
              <a:gd name="connsiteX2" fmla="*/ 3048930 w 3363254"/>
              <a:gd name="connsiteY2" fmla="*/ 1704975 h 1704975"/>
              <a:gd name="connsiteX3" fmla="*/ 0 w 3363254"/>
              <a:gd name="connsiteY3" fmla="*/ 1118607 h 1704975"/>
              <a:gd name="connsiteX4" fmla="*/ 372404 w 3363254"/>
              <a:gd name="connsiteY4" fmla="*/ 0 h 1704975"/>
              <a:gd name="connsiteX0" fmla="*/ 238125 w 3228975"/>
              <a:gd name="connsiteY0" fmla="*/ 0 h 1704975"/>
              <a:gd name="connsiteX1" fmla="*/ 3228975 w 3228975"/>
              <a:gd name="connsiteY1" fmla="*/ 923925 h 1704975"/>
              <a:gd name="connsiteX2" fmla="*/ 2914651 w 3228975"/>
              <a:gd name="connsiteY2" fmla="*/ 1704975 h 1704975"/>
              <a:gd name="connsiteX3" fmla="*/ 0 w 3228975"/>
              <a:gd name="connsiteY3" fmla="*/ 762000 h 1704975"/>
              <a:gd name="connsiteX4" fmla="*/ 238125 w 3228975"/>
              <a:gd name="connsiteY4" fmla="*/ 0 h 1704975"/>
              <a:gd name="connsiteX0" fmla="*/ -1 w 2990849"/>
              <a:gd name="connsiteY0" fmla="*/ 0 h 1704975"/>
              <a:gd name="connsiteX1" fmla="*/ 2990849 w 2990849"/>
              <a:gd name="connsiteY1" fmla="*/ 923925 h 1704975"/>
              <a:gd name="connsiteX2" fmla="*/ 2676525 w 2990849"/>
              <a:gd name="connsiteY2" fmla="*/ 1704975 h 1704975"/>
              <a:gd name="connsiteX3" fmla="*/ -1 w 2990849"/>
              <a:gd name="connsiteY3" fmla="*/ 0 h 1704975"/>
              <a:gd name="connsiteX0" fmla="*/ 0 w 2990850"/>
              <a:gd name="connsiteY0" fmla="*/ 0 h 1704975"/>
              <a:gd name="connsiteX1" fmla="*/ 2990850 w 2990850"/>
              <a:gd name="connsiteY1" fmla="*/ 923925 h 1704975"/>
              <a:gd name="connsiteX2" fmla="*/ 2676526 w 2990850"/>
              <a:gd name="connsiteY2" fmla="*/ 1704975 h 1704975"/>
              <a:gd name="connsiteX3" fmla="*/ 0 w 2990850"/>
              <a:gd name="connsiteY3" fmla="*/ 0 h 1704975"/>
              <a:gd name="connsiteX0" fmla="*/ 0 w 2990850"/>
              <a:gd name="connsiteY0" fmla="*/ 0 h 1704975"/>
              <a:gd name="connsiteX1" fmla="*/ 1336814 w 2990850"/>
              <a:gd name="connsiteY1" fmla="*/ 416852 h 1704975"/>
              <a:gd name="connsiteX2" fmla="*/ 2990850 w 2990850"/>
              <a:gd name="connsiteY2" fmla="*/ 923925 h 1704975"/>
              <a:gd name="connsiteX3" fmla="*/ 2676526 w 2990850"/>
              <a:gd name="connsiteY3" fmla="*/ 1704975 h 1704975"/>
              <a:gd name="connsiteX4" fmla="*/ 0 w 2990850"/>
              <a:gd name="connsiteY4" fmla="*/ 0 h 1704975"/>
              <a:gd name="connsiteX0" fmla="*/ 1392099 w 1706423"/>
              <a:gd name="connsiteY0" fmla="*/ 1288123 h 1288123"/>
              <a:gd name="connsiteX1" fmla="*/ 52387 w 1706423"/>
              <a:gd name="connsiteY1" fmla="*/ 0 h 1288123"/>
              <a:gd name="connsiteX2" fmla="*/ 1706423 w 1706423"/>
              <a:gd name="connsiteY2" fmla="*/ 507073 h 1288123"/>
              <a:gd name="connsiteX3" fmla="*/ 1392099 w 1706423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4036" h="1288123">
                <a:moveTo>
                  <a:pt x="1339712" y="1288123"/>
                </a:moveTo>
                <a:cubicBezTo>
                  <a:pt x="1211266" y="503810"/>
                  <a:pt x="1096523" y="498616"/>
                  <a:pt x="0" y="0"/>
                </a:cubicBezTo>
                <a:lnTo>
                  <a:pt x="1654036" y="507073"/>
                </a:lnTo>
                <a:lnTo>
                  <a:pt x="1339712" y="128812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115"/>
          <p:cNvSpPr txBox="1">
            <a:spLocks noChangeArrowheads="1"/>
          </p:cNvSpPr>
          <p:nvPr/>
        </p:nvSpPr>
        <p:spPr bwMode="auto">
          <a:xfrm>
            <a:off x="644697" y="3109652"/>
            <a:ext cx="24871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휴먼둥근헤드라인" pitchFamily="18" charset="-127"/>
                <a:cs typeface="Arial" pitchFamily="34" charset="0"/>
              </a:rPr>
              <a:t>3</a:t>
            </a:r>
          </a:p>
          <a:p>
            <a:pPr algn="ctr"/>
            <a:r>
              <a:rPr lang="ru-RU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휴먼둥근헤드라인" pitchFamily="18" charset="-127"/>
                <a:cs typeface="Arial" pitchFamily="34" charset="0"/>
              </a:rPr>
              <a:t>вида проектов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ea typeface="휴먼둥근헤드라인" pitchFamily="18" charset="-127"/>
              <a:cs typeface="Arial" pitchFamily="34" charset="0"/>
            </a:endParaRPr>
          </a:p>
        </p:txBody>
      </p:sp>
      <p:grpSp>
        <p:nvGrpSpPr>
          <p:cNvPr id="34" name="그룹 27"/>
          <p:cNvGrpSpPr/>
          <p:nvPr/>
        </p:nvGrpSpPr>
        <p:grpSpPr>
          <a:xfrm>
            <a:off x="179512" y="1556792"/>
            <a:ext cx="720080" cy="432048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35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927830" y="1556792"/>
            <a:ext cx="1627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СТАТЬЯ 26.15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57"/>
          <p:cNvSpPr/>
          <p:nvPr/>
        </p:nvSpPr>
        <p:spPr bwMode="auto">
          <a:xfrm>
            <a:off x="1259632" y="2906615"/>
            <a:ext cx="3058311" cy="3555303"/>
          </a:xfrm>
          <a:prstGeom prst="roundRect">
            <a:avLst>
              <a:gd name="adj" fmla="val 5825"/>
            </a:avLst>
          </a:prstGeom>
          <a:solidFill>
            <a:schemeClr val="bg1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317419" y="2924944"/>
            <a:ext cx="288032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Регистрация юридического лица в Московской области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Реализация проекта в Московской области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Заключение соглашения с Правительством Московской области</a:t>
            </a:r>
            <a:endParaRPr lang="en-US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7" name="직사각형 57"/>
          <p:cNvSpPr/>
          <p:nvPr/>
        </p:nvSpPr>
        <p:spPr bwMode="auto">
          <a:xfrm>
            <a:off x="1259632" y="2069429"/>
            <a:ext cx="3058311" cy="779304"/>
          </a:xfrm>
          <a:prstGeom prst="roundRect">
            <a:avLst>
              <a:gd name="adj" fmla="val 19824"/>
            </a:avLst>
          </a:prstGeom>
          <a:solidFill>
            <a:schemeClr val="bg1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직사각형 57"/>
          <p:cNvSpPr/>
          <p:nvPr/>
        </p:nvSpPr>
        <p:spPr bwMode="auto">
          <a:xfrm>
            <a:off x="4958572" y="2906614"/>
            <a:ext cx="3058311" cy="3555303"/>
          </a:xfrm>
          <a:prstGeom prst="roundRect">
            <a:avLst>
              <a:gd name="adj" fmla="val 5825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57"/>
          <p:cNvSpPr/>
          <p:nvPr/>
        </p:nvSpPr>
        <p:spPr bwMode="auto">
          <a:xfrm>
            <a:off x="4958572" y="2069429"/>
            <a:ext cx="3058311" cy="779304"/>
          </a:xfrm>
          <a:prstGeom prst="roundRect">
            <a:avLst>
              <a:gd name="adj" fmla="val 19824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자유형 36"/>
          <p:cNvSpPr/>
          <p:nvPr/>
        </p:nvSpPr>
        <p:spPr>
          <a:xfrm>
            <a:off x="1432148" y="206084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1832073" y="2285454"/>
            <a:ext cx="2070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УСЛОВИЯ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2" name="자유형 37"/>
          <p:cNvSpPr/>
          <p:nvPr/>
        </p:nvSpPr>
        <p:spPr>
          <a:xfrm>
            <a:off x="5126310" y="206084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chemeClr val="bg1">
                <a:lumMod val="50000"/>
                <a:alpha val="9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38"/>
          <p:cNvSpPr txBox="1">
            <a:spLocks noChangeArrowheads="1"/>
          </p:cNvSpPr>
          <p:nvPr/>
        </p:nvSpPr>
        <p:spPr bwMode="auto">
          <a:xfrm>
            <a:off x="5526236" y="2285454"/>
            <a:ext cx="207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ДОКУМЕНТЫ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989827" y="2965008"/>
            <a:ext cx="295232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Инвестиционная декларация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Бизнес-план и финансовая модель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Учредительные документы организации-инициатора проекта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Подтверждение положительной финансово-экономической деятельности инициатора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grpSp>
        <p:nvGrpSpPr>
          <p:cNvPr id="20" name="그룹 27"/>
          <p:cNvGrpSpPr/>
          <p:nvPr/>
        </p:nvGrpSpPr>
        <p:grpSpPr>
          <a:xfrm>
            <a:off x="179512" y="1556792"/>
            <a:ext cx="720080" cy="432048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21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927830" y="1556792"/>
            <a:ext cx="1627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СТАТЬЯ 26.15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1580841" y="2908996"/>
            <a:ext cx="6610874" cy="3832372"/>
            <a:chOff x="1580841" y="2692972"/>
            <a:chExt cx="6610874" cy="3832372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1580841" y="2718146"/>
              <a:ext cx="2691770" cy="3807198"/>
              <a:chOff x="1580841" y="2718146"/>
              <a:chExt cx="2691770" cy="3807198"/>
            </a:xfrm>
          </p:grpSpPr>
          <p:sp>
            <p:nvSpPr>
              <p:cNvPr id="17" name="모서리가 둥근 직사각형 4"/>
              <p:cNvSpPr/>
              <p:nvPr/>
            </p:nvSpPr>
            <p:spPr>
              <a:xfrm>
                <a:off x="1580841" y="2718146"/>
                <a:ext cx="2691770" cy="3807198"/>
              </a:xfrm>
              <a:prstGeom prst="roundRect">
                <a:avLst>
                  <a:gd name="adj" fmla="val 3136"/>
                </a:avLst>
              </a:prstGeom>
              <a:gradFill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모서리가 둥근 직사각형 9"/>
              <p:cNvSpPr/>
              <p:nvPr/>
            </p:nvSpPr>
            <p:spPr>
              <a:xfrm>
                <a:off x="1705560" y="3331818"/>
                <a:ext cx="2495044" cy="2952328"/>
              </a:xfrm>
              <a:prstGeom prst="roundRect">
                <a:avLst>
                  <a:gd name="adj" fmla="val 6545"/>
                </a:avLst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Box 21"/>
              <p:cNvSpPr txBox="1">
                <a:spLocks noChangeArrowheads="1"/>
              </p:cNvSpPr>
              <p:nvPr/>
            </p:nvSpPr>
            <p:spPr bwMode="auto">
              <a:xfrm>
                <a:off x="1733016" y="3395115"/>
                <a:ext cx="2448271" cy="2554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Инвестиции: 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от 500 </a:t>
                </a:r>
                <a:r>
                  <a:rPr lang="ru-RU" altLang="ko-KR" sz="16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млн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 рублей</a:t>
                </a:r>
              </a:p>
              <a:p>
                <a:pPr>
                  <a:defRPr/>
                </a:pPr>
                <a:endPara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прибыль: </a:t>
                </a:r>
              </a:p>
              <a:p>
                <a:pPr>
                  <a:defRPr/>
                </a:pPr>
                <a:r>
                  <a:rPr lang="ru-RU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15,5% на 7 лет</a:t>
                </a:r>
              </a:p>
              <a:p>
                <a:pPr>
                  <a:defRPr/>
                </a:pPr>
                <a:endPara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имущество: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0% - с 1-го по 3-й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0,5% - с 4-го по 6-й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1,1% - с 7-го по 8-й год</a:t>
                </a:r>
              </a:p>
            </p:txBody>
          </p:sp>
          <p:sp>
            <p:nvSpPr>
              <p:cNvPr id="27" name="TextBox 26"/>
              <p:cNvSpPr txBox="1">
                <a:spLocks noChangeArrowheads="1"/>
              </p:cNvSpPr>
              <p:nvPr/>
            </p:nvSpPr>
            <p:spPr bwMode="auto">
              <a:xfrm>
                <a:off x="1805024" y="2827762"/>
                <a:ext cx="230425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2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СТРАТЕГИЧЕСКИЙ</a:t>
                </a:r>
                <a:endParaRPr lang="en-US" altLang="ko-K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5499945" y="2692972"/>
              <a:ext cx="2691770" cy="3807198"/>
              <a:chOff x="5499945" y="2692972"/>
              <a:chExt cx="2691770" cy="3807198"/>
            </a:xfrm>
          </p:grpSpPr>
          <p:sp>
            <p:nvSpPr>
              <p:cNvPr id="40" name="모서리가 둥근 직사각형 4"/>
              <p:cNvSpPr/>
              <p:nvPr/>
            </p:nvSpPr>
            <p:spPr>
              <a:xfrm>
                <a:off x="5499945" y="2692972"/>
                <a:ext cx="2691770" cy="3807198"/>
              </a:xfrm>
              <a:prstGeom prst="roundRect">
                <a:avLst>
                  <a:gd name="adj" fmla="val 3136"/>
                </a:avLst>
              </a:prstGeom>
              <a:gradFill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모서리가 둥근 직사각형 9"/>
              <p:cNvSpPr/>
              <p:nvPr/>
            </p:nvSpPr>
            <p:spPr>
              <a:xfrm>
                <a:off x="5624664" y="3306644"/>
                <a:ext cx="2495044" cy="2952328"/>
              </a:xfrm>
              <a:prstGeom prst="roundRect">
                <a:avLst>
                  <a:gd name="adj" fmla="val 6545"/>
                </a:avLst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TextBox 44"/>
              <p:cNvSpPr txBox="1">
                <a:spLocks noChangeArrowheads="1"/>
              </p:cNvSpPr>
              <p:nvPr/>
            </p:nvSpPr>
            <p:spPr bwMode="auto">
              <a:xfrm>
                <a:off x="5887460" y="2827762"/>
                <a:ext cx="208823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2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ПРИОРИТЕТНЫЙ</a:t>
                </a:r>
                <a:endParaRPr lang="en-US" altLang="ko-K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6" name="TextBox 45"/>
              <p:cNvSpPr txBox="1">
                <a:spLocks noChangeArrowheads="1"/>
              </p:cNvSpPr>
              <p:nvPr/>
            </p:nvSpPr>
            <p:spPr bwMode="auto">
              <a:xfrm>
                <a:off x="5652121" y="3403826"/>
                <a:ext cx="2448271" cy="2308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Инвестиции: 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от 50 </a:t>
                </a:r>
                <a:r>
                  <a:rPr lang="ru-RU" altLang="ko-KR" sz="16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млн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 рублей</a:t>
                </a:r>
              </a:p>
              <a:p>
                <a:pPr>
                  <a:defRPr/>
                </a:pPr>
                <a:endPara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прибыль: </a:t>
                </a:r>
              </a:p>
              <a:p>
                <a:pPr>
                  <a:defRPr/>
                </a:pPr>
                <a:r>
                  <a:rPr lang="ru-RU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15,5% на 5 лет</a:t>
                </a:r>
              </a:p>
              <a:p>
                <a:pPr>
                  <a:defRPr/>
                </a:pPr>
                <a:endPara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имущество: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0% - с 1-го по 3-й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1,1% - с 4-го по 5-й год</a:t>
                </a:r>
              </a:p>
            </p:txBody>
          </p:sp>
        </p:grpSp>
      </p:grpSp>
      <p:sp>
        <p:nvSpPr>
          <p:cNvPr id="26" name="Прямоугольник 25"/>
          <p:cNvSpPr/>
          <p:nvPr/>
        </p:nvSpPr>
        <p:spPr>
          <a:xfrm>
            <a:off x="899592" y="2447891"/>
            <a:ext cx="591104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Для отраслей: административно-деловые центры, гостиницы</a:t>
            </a:r>
            <a:endParaRPr lang="ru-RU" sz="17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179512" y="1599764"/>
            <a:ext cx="8964488" cy="677108"/>
            <a:chOff x="179512" y="1556792"/>
            <a:chExt cx="8964488" cy="677108"/>
          </a:xfrm>
        </p:grpSpPr>
        <p:grpSp>
          <p:nvGrpSpPr>
            <p:cNvPr id="21" name="그룹 27"/>
            <p:cNvGrpSpPr/>
            <p:nvPr/>
          </p:nvGrpSpPr>
          <p:grpSpPr>
            <a:xfrm>
              <a:off x="179512" y="1700808"/>
              <a:ext cx="720080" cy="432048"/>
              <a:chOff x="1016605" y="5229200"/>
              <a:chExt cx="900100" cy="540060"/>
            </a:xfrm>
            <a:solidFill>
              <a:srgbClr val="FF0000"/>
            </a:solidFill>
            <a:effectLst/>
          </p:grpSpPr>
          <p:sp>
            <p:nvSpPr>
              <p:cNvPr id="28" name="갈매기형 수장 23"/>
              <p:cNvSpPr/>
              <p:nvPr/>
            </p:nvSpPr>
            <p:spPr>
              <a:xfrm>
                <a:off x="1016605" y="5229200"/>
                <a:ext cx="540060" cy="54006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갈매기형 수장 24"/>
              <p:cNvSpPr/>
              <p:nvPr/>
            </p:nvSpPr>
            <p:spPr>
              <a:xfrm>
                <a:off x="1376645" y="5229200"/>
                <a:ext cx="540060" cy="54006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0" name="Прямоугольник 29"/>
            <p:cNvSpPr/>
            <p:nvPr/>
          </p:nvSpPr>
          <p:spPr>
            <a:xfrm>
              <a:off x="927830" y="1556792"/>
              <a:ext cx="821617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СТАТЬЯ 26.15 </a:t>
              </a:r>
            </a:p>
            <a:p>
              <a:r>
                <a:rPr lang="ru-RU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Для организаций, не относящихся к субъектам малого предпринимательства</a:t>
              </a:r>
              <a:endParaRPr lang="ru-RU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그룹 27"/>
          <p:cNvGrpSpPr/>
          <p:nvPr/>
        </p:nvGrpSpPr>
        <p:grpSpPr>
          <a:xfrm>
            <a:off x="323528" y="2492896"/>
            <a:ext cx="504056" cy="288032"/>
            <a:chOff x="1016605" y="5229200"/>
            <a:chExt cx="900100" cy="54006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38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88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sp>
        <p:nvSpPr>
          <p:cNvPr id="17" name="모서리가 둥근 직사각형 4"/>
          <p:cNvSpPr/>
          <p:nvPr/>
        </p:nvSpPr>
        <p:spPr>
          <a:xfrm>
            <a:off x="3237025" y="2527296"/>
            <a:ext cx="2691770" cy="3807198"/>
          </a:xfrm>
          <a:prstGeom prst="roundRect">
            <a:avLst>
              <a:gd name="adj" fmla="val 3136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모서리가 둥근 직사각형 9"/>
          <p:cNvSpPr/>
          <p:nvPr/>
        </p:nvSpPr>
        <p:spPr>
          <a:xfrm>
            <a:off x="3347864" y="3140968"/>
            <a:ext cx="2495044" cy="2952328"/>
          </a:xfrm>
          <a:prstGeom prst="roundRect">
            <a:avLst>
              <a:gd name="adj" fmla="val 6545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461208" y="2636912"/>
            <a:ext cx="23042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СТРАТЕГИЧЕСКИЙ</a:t>
            </a:r>
            <a:endParaRPr lang="en-US" altLang="ko-K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0" name="모서리가 둥근 직사각형 4"/>
          <p:cNvSpPr/>
          <p:nvPr/>
        </p:nvSpPr>
        <p:spPr>
          <a:xfrm>
            <a:off x="6220025" y="2502122"/>
            <a:ext cx="2691770" cy="3807198"/>
          </a:xfrm>
          <a:prstGeom prst="roundRect">
            <a:avLst>
              <a:gd name="adj" fmla="val 3136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모서리가 둥근 직사각형 9"/>
          <p:cNvSpPr/>
          <p:nvPr/>
        </p:nvSpPr>
        <p:spPr>
          <a:xfrm>
            <a:off x="6344744" y="3115794"/>
            <a:ext cx="2495044" cy="2952328"/>
          </a:xfrm>
          <a:prstGeom prst="roundRect">
            <a:avLst>
              <a:gd name="adj" fmla="val 6545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607540" y="2636912"/>
            <a:ext cx="20882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ПРИОРИТЕТНЫЙ</a:t>
            </a:r>
            <a:endParaRPr lang="en-US" altLang="ko-K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372201" y="3212976"/>
            <a:ext cx="244827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Инвестиции: </a:t>
            </a: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от 50 </a:t>
            </a:r>
            <a:r>
              <a:rPr lang="ru-RU" altLang="ko-KR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млн</a:t>
            </a: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рублей</a:t>
            </a:r>
          </a:p>
          <a:p>
            <a:pPr>
              <a:defRPr/>
            </a:pPr>
            <a:endParaRPr lang="ru-RU" sz="1600" b="1" dirty="0" smtClean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Налог на прибыль: </a:t>
            </a:r>
          </a:p>
          <a:p>
            <a:pPr>
              <a:defRPr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15,5% на 5 лет</a:t>
            </a:r>
          </a:p>
          <a:p>
            <a:pPr>
              <a:defRPr/>
            </a:pP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Налог на имущество:</a:t>
            </a:r>
          </a:p>
          <a:p>
            <a:pPr>
              <a:defRPr/>
            </a:pP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0% - 1-й год</a:t>
            </a:r>
          </a:p>
          <a:p>
            <a:pPr>
              <a:defRPr/>
            </a:pP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0,5% - со 2-го по 3-й год</a:t>
            </a:r>
          </a:p>
          <a:p>
            <a:pPr>
              <a:defRPr/>
            </a:pP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1,5% - с 4-го по 5-й год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179513" y="2483604"/>
            <a:ext cx="2880320" cy="3641050"/>
            <a:chOff x="179513" y="2483604"/>
            <a:chExt cx="2880320" cy="364105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79513" y="2893000"/>
              <a:ext cx="2880320" cy="3231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здравоохранение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образование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социальные услуги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физкультурно</a:t>
              </a: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-</a:t>
              </a:r>
            </a:p>
            <a:p>
              <a:pPr marL="285750" indent="-285750"/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оздоровительная сфера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научные исследования и разработки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тепловая энергия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сбор, очистка и</a:t>
              </a:r>
            </a:p>
            <a:p>
              <a:pPr marL="285750" indent="-285750"/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распределение воды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переработка отходов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сбор сточных вод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899592" y="2483604"/>
              <a:ext cx="1800200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/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Для отраслей: </a:t>
              </a:r>
            </a:p>
          </p:txBody>
        </p:sp>
      </p:grpSp>
      <p:grpSp>
        <p:nvGrpSpPr>
          <p:cNvPr id="29" name="그룹 27"/>
          <p:cNvGrpSpPr/>
          <p:nvPr/>
        </p:nvGrpSpPr>
        <p:grpSpPr>
          <a:xfrm>
            <a:off x="179512" y="1628800"/>
            <a:ext cx="720080" cy="432048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30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827584" y="1556792"/>
            <a:ext cx="80648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СТАТЬЯ 26.15 </a:t>
            </a:r>
          </a:p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Для организаций, не относящихся к субъектам малого предпринимательства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389200" y="3204265"/>
            <a:ext cx="244827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Инвестиции: </a:t>
            </a: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от 500 </a:t>
            </a:r>
            <a:r>
              <a:rPr lang="ru-RU" altLang="ko-KR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млн</a:t>
            </a: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рублей</a:t>
            </a:r>
          </a:p>
          <a:p>
            <a:pPr>
              <a:defRPr/>
            </a:pPr>
            <a:endParaRPr lang="ru-RU" altLang="ko-KR" sz="1600" dirty="0" smtClean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Налог на прибыль: </a:t>
            </a:r>
          </a:p>
          <a:p>
            <a:pPr>
              <a:defRPr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15,5% на 7 лет</a:t>
            </a:r>
          </a:p>
          <a:p>
            <a:pPr>
              <a:defRPr/>
            </a:pP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Налог на имущество:</a:t>
            </a:r>
          </a:p>
          <a:p>
            <a:pPr>
              <a:defRPr/>
            </a:pP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0% - 1-й год</a:t>
            </a:r>
          </a:p>
          <a:p>
            <a:pPr>
              <a:defRPr/>
            </a:pP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0,5% - со 2-го по 5-й год</a:t>
            </a:r>
          </a:p>
          <a:p>
            <a:pPr>
              <a:defRPr/>
            </a:pP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1,5% - с 6-го по 8-й год</a:t>
            </a:r>
          </a:p>
        </p:txBody>
      </p:sp>
      <p:grpSp>
        <p:nvGrpSpPr>
          <p:cNvPr id="37" name="그룹 27"/>
          <p:cNvGrpSpPr/>
          <p:nvPr/>
        </p:nvGrpSpPr>
        <p:grpSpPr>
          <a:xfrm>
            <a:off x="323528" y="2564904"/>
            <a:ext cx="432048" cy="288032"/>
            <a:chOff x="1016605" y="5229200"/>
            <a:chExt cx="900100" cy="54006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38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916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45902" y="2350621"/>
            <a:ext cx="767909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dirty="0" smtClean="0">
                <a:solidFill>
                  <a:prstClr val="white"/>
                </a:solidFill>
              </a:rPr>
              <a:t>Для отраслей: обрабатывающие производства, лесное хозяйство, рыбоводство, </a:t>
            </a:r>
          </a:p>
          <a:p>
            <a:r>
              <a:rPr lang="ru-RU" sz="1700" dirty="0" smtClean="0">
                <a:solidFill>
                  <a:prstClr val="white"/>
                </a:solidFill>
              </a:rPr>
              <a:t>производство и распределение электроэнергии и газа, транспорт и связь</a:t>
            </a:r>
            <a:endParaRPr lang="ru-RU" sz="1700" dirty="0">
              <a:solidFill>
                <a:prstClr val="white"/>
              </a:solidFill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179512" y="1556792"/>
            <a:ext cx="720080" cy="432048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29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927830" y="1556792"/>
            <a:ext cx="821617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СТАТЬЯ 26.15</a:t>
            </a:r>
          </a:p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Для организаций, не относящихся к субъектам малого предпринимательства</a:t>
            </a:r>
            <a:endParaRPr lang="ru-RU" b="1" dirty="0" smtClean="0">
              <a:solidFill>
                <a:prstClr val="black"/>
              </a:solidFill>
            </a:endParaRPr>
          </a:p>
          <a:p>
            <a:endParaRPr lang="ru-RU" sz="2000" dirty="0">
              <a:solidFill>
                <a:prstClr val="black"/>
              </a:solidFill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284697" y="2996952"/>
            <a:ext cx="8635257" cy="3816424"/>
            <a:chOff x="284697" y="2780928"/>
            <a:chExt cx="8635257" cy="3816424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284697" y="2790154"/>
              <a:ext cx="2691770" cy="3807198"/>
              <a:chOff x="284697" y="2790154"/>
              <a:chExt cx="2691770" cy="3807198"/>
            </a:xfrm>
          </p:grpSpPr>
          <p:sp>
            <p:nvSpPr>
              <p:cNvPr id="17" name="모서리가 둥근 직사각형 4"/>
              <p:cNvSpPr/>
              <p:nvPr/>
            </p:nvSpPr>
            <p:spPr>
              <a:xfrm>
                <a:off x="284697" y="2790154"/>
                <a:ext cx="2691770" cy="3807198"/>
              </a:xfrm>
              <a:prstGeom prst="roundRect">
                <a:avLst>
                  <a:gd name="adj" fmla="val 3136"/>
                </a:avLst>
              </a:prstGeom>
              <a:gradFill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모서리가 둥근 직사각형 9"/>
              <p:cNvSpPr/>
              <p:nvPr/>
            </p:nvSpPr>
            <p:spPr>
              <a:xfrm>
                <a:off x="409416" y="3403826"/>
                <a:ext cx="2495044" cy="2952328"/>
              </a:xfrm>
              <a:prstGeom prst="roundRect">
                <a:avLst>
                  <a:gd name="adj" fmla="val 6545"/>
                </a:avLst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Box 21"/>
              <p:cNvSpPr txBox="1">
                <a:spLocks noChangeArrowheads="1"/>
              </p:cNvSpPr>
              <p:nvPr/>
            </p:nvSpPr>
            <p:spPr bwMode="auto">
              <a:xfrm>
                <a:off x="436872" y="3467123"/>
                <a:ext cx="2448271" cy="2554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Инвестиции: 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от 3 </a:t>
                </a:r>
                <a:r>
                  <a:rPr lang="ru-RU" altLang="ko-KR" sz="16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млрд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 рублей</a:t>
                </a:r>
              </a:p>
              <a:p>
                <a:pPr>
                  <a:defRPr/>
                </a:pPr>
                <a:endPara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прибыль: </a:t>
                </a:r>
              </a:p>
              <a:p>
                <a:pPr>
                  <a:defRPr/>
                </a:pPr>
                <a:r>
                  <a:rPr lang="ru-RU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15,5% на 7 лет</a:t>
                </a:r>
              </a:p>
              <a:p>
                <a:pPr>
                  <a:defRPr/>
                </a:pPr>
                <a:endPara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имущество: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0% - 1-й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0,5% - со 2-го по 5-й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1,5% - с 6-го по 8-й год</a:t>
                </a:r>
              </a:p>
            </p:txBody>
          </p:sp>
          <p:sp>
            <p:nvSpPr>
              <p:cNvPr id="27" name="TextBox 26"/>
              <p:cNvSpPr txBox="1">
                <a:spLocks noChangeArrowheads="1"/>
              </p:cNvSpPr>
              <p:nvPr/>
            </p:nvSpPr>
            <p:spPr bwMode="auto">
              <a:xfrm>
                <a:off x="508880" y="2899770"/>
                <a:ext cx="230425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2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СТРАТЕГИЧЕСКИЙ</a:t>
                </a:r>
                <a:endParaRPr lang="en-US" altLang="ko-K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grpSp>
          <p:nvGrpSpPr>
            <p:cNvPr id="33" name="Группа 32"/>
            <p:cNvGrpSpPr/>
            <p:nvPr/>
          </p:nvGrpSpPr>
          <p:grpSpPr>
            <a:xfrm>
              <a:off x="6228184" y="2780928"/>
              <a:ext cx="2691770" cy="3807198"/>
              <a:chOff x="3275856" y="2755754"/>
              <a:chExt cx="2691770" cy="3807198"/>
            </a:xfrm>
          </p:grpSpPr>
          <p:sp>
            <p:nvSpPr>
              <p:cNvPr id="48" name="모서리가 둥근 직사각형 4"/>
              <p:cNvSpPr/>
              <p:nvPr/>
            </p:nvSpPr>
            <p:spPr>
              <a:xfrm>
                <a:off x="3275856" y="2755754"/>
                <a:ext cx="2691770" cy="3807198"/>
              </a:xfrm>
              <a:prstGeom prst="roundRect">
                <a:avLst>
                  <a:gd name="adj" fmla="val 3136"/>
                </a:avLst>
              </a:prstGeom>
              <a:gradFill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모서리가 둥근 직사각형 13"/>
              <p:cNvSpPr/>
              <p:nvPr/>
            </p:nvSpPr>
            <p:spPr>
              <a:xfrm>
                <a:off x="3373101" y="3403826"/>
                <a:ext cx="2495044" cy="2952328"/>
              </a:xfrm>
              <a:prstGeom prst="roundRect">
                <a:avLst>
                  <a:gd name="adj" fmla="val 6545"/>
                </a:avLst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TextBox 35"/>
              <p:cNvSpPr txBox="1">
                <a:spLocks noChangeArrowheads="1"/>
              </p:cNvSpPr>
              <p:nvPr/>
            </p:nvSpPr>
            <p:spPr bwMode="auto">
              <a:xfrm>
                <a:off x="3635896" y="2899770"/>
                <a:ext cx="191223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altLang="ko-KR" sz="2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ЗНАЧИМЫЙ</a:t>
                </a:r>
                <a:endParaRPr lang="en-US" altLang="ko-K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7" name="TextBox 46"/>
              <p:cNvSpPr txBox="1">
                <a:spLocks noChangeArrowheads="1"/>
              </p:cNvSpPr>
              <p:nvPr/>
            </p:nvSpPr>
            <p:spPr bwMode="auto">
              <a:xfrm>
                <a:off x="3419873" y="3475834"/>
                <a:ext cx="2448271" cy="2554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Инвестиции: 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от 200 </a:t>
                </a:r>
                <a:r>
                  <a:rPr lang="ru-RU" altLang="ko-KR" sz="16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млн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 рублей</a:t>
                </a:r>
              </a:p>
              <a:p>
                <a:pPr>
                  <a:defRPr/>
                </a:pPr>
                <a:endPara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прибыль: </a:t>
                </a:r>
              </a:p>
              <a:p>
                <a:pPr>
                  <a:defRPr/>
                </a:pPr>
                <a:r>
                  <a:rPr lang="ru-RU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15,5% на 3 года</a:t>
                </a:r>
              </a:p>
              <a:p>
                <a:pPr>
                  <a:defRPr/>
                </a:pPr>
                <a:endParaRPr lang="ru-RU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имущество: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0% - 1-й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1,1% - со 2-го по 3-й год</a:t>
                </a:r>
              </a:p>
              <a:p>
                <a:pPr>
                  <a:defRPr/>
                </a:pPr>
                <a:endPara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" name="Группа 34"/>
            <p:cNvGrpSpPr/>
            <p:nvPr/>
          </p:nvGrpSpPr>
          <p:grpSpPr>
            <a:xfrm>
              <a:off x="3248382" y="2780928"/>
              <a:ext cx="2691770" cy="3807198"/>
              <a:chOff x="6220025" y="2764980"/>
              <a:chExt cx="2691770" cy="3807198"/>
            </a:xfrm>
          </p:grpSpPr>
          <p:sp>
            <p:nvSpPr>
              <p:cNvPr id="40" name="모서리가 둥근 직사각형 4"/>
              <p:cNvSpPr/>
              <p:nvPr/>
            </p:nvSpPr>
            <p:spPr>
              <a:xfrm>
                <a:off x="6220025" y="2764980"/>
                <a:ext cx="2691770" cy="3807198"/>
              </a:xfrm>
              <a:prstGeom prst="roundRect">
                <a:avLst>
                  <a:gd name="adj" fmla="val 3136"/>
                </a:avLst>
              </a:prstGeom>
              <a:gradFill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모서리가 둥근 직사각형 9"/>
              <p:cNvSpPr/>
              <p:nvPr/>
            </p:nvSpPr>
            <p:spPr>
              <a:xfrm>
                <a:off x="6344744" y="3378652"/>
                <a:ext cx="2495044" cy="2952328"/>
              </a:xfrm>
              <a:prstGeom prst="roundRect">
                <a:avLst>
                  <a:gd name="adj" fmla="val 6545"/>
                </a:avLst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TextBox 45"/>
              <p:cNvSpPr txBox="1">
                <a:spLocks noChangeArrowheads="1"/>
              </p:cNvSpPr>
              <p:nvPr/>
            </p:nvSpPr>
            <p:spPr bwMode="auto">
              <a:xfrm>
                <a:off x="6372201" y="3475834"/>
                <a:ext cx="2448271" cy="2554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Инвестиции: 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от 1 </a:t>
                </a:r>
                <a:r>
                  <a:rPr lang="ru-RU" altLang="ko-KR" sz="16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млрд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 рублей</a:t>
                </a:r>
              </a:p>
              <a:p>
                <a:pPr>
                  <a:defRPr/>
                </a:pPr>
                <a:endPara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прибыль: </a:t>
                </a:r>
              </a:p>
              <a:p>
                <a:pPr>
                  <a:defRPr/>
                </a:pPr>
                <a:r>
                  <a:rPr lang="ru-RU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15,5% на 5 лет</a:t>
                </a:r>
              </a:p>
              <a:p>
                <a:pPr>
                  <a:defRPr/>
                </a:pPr>
                <a:endPara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имущество: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0% - 1-й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0,5% - со 2-го по 3-й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1,5% - с 4-го по 5-й год</a:t>
                </a:r>
              </a:p>
            </p:txBody>
          </p:sp>
          <p:sp>
            <p:nvSpPr>
              <p:cNvPr id="45" name="TextBox 44"/>
              <p:cNvSpPr txBox="1">
                <a:spLocks noChangeArrowheads="1"/>
              </p:cNvSpPr>
              <p:nvPr/>
            </p:nvSpPr>
            <p:spPr bwMode="auto">
              <a:xfrm>
                <a:off x="6607540" y="2899770"/>
                <a:ext cx="208823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2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ПРИОРИТЕТНЫЙ</a:t>
                </a:r>
                <a:endParaRPr lang="en-US" altLang="ko-K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</p:grpSp>
      <p:grpSp>
        <p:nvGrpSpPr>
          <p:cNvPr id="44" name="그룹 27"/>
          <p:cNvGrpSpPr/>
          <p:nvPr/>
        </p:nvGrpSpPr>
        <p:grpSpPr>
          <a:xfrm>
            <a:off x="323528" y="2492896"/>
            <a:ext cx="504056" cy="288032"/>
            <a:chOff x="1016605" y="5229200"/>
            <a:chExt cx="900100" cy="54006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49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2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80"/>
          <p:cNvSpPr>
            <a:spLocks noChangeArrowheads="1"/>
          </p:cNvSpPr>
          <p:nvPr/>
        </p:nvSpPr>
        <p:spPr bwMode="auto">
          <a:xfrm>
            <a:off x="767732" y="3844996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Oval 80"/>
          <p:cNvSpPr>
            <a:spLocks noChangeArrowheads="1"/>
          </p:cNvSpPr>
          <p:nvPr/>
        </p:nvSpPr>
        <p:spPr bwMode="auto">
          <a:xfrm>
            <a:off x="2673823" y="3844996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직선 연결선 88"/>
          <p:cNvCxnSpPr/>
          <p:nvPr/>
        </p:nvCxnSpPr>
        <p:spPr>
          <a:xfrm rot="5400000">
            <a:off x="276970" y="2582906"/>
            <a:ext cx="162018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62"/>
          <p:cNvSpPr txBox="1">
            <a:spLocks noChangeArrowheads="1"/>
          </p:cNvSpPr>
          <p:nvPr/>
        </p:nvSpPr>
        <p:spPr bwMode="auto">
          <a:xfrm>
            <a:off x="1169633" y="1790817"/>
            <a:ext cx="3588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ПП РФ от 03.01.2014 №3</a:t>
            </a:r>
            <a:endParaRPr kumimoji="0"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itchFamily="50" charset="-127"/>
              <a:cs typeface="Arial" pitchFamily="34" charset="0"/>
            </a:endParaRPr>
          </a:p>
        </p:txBody>
      </p:sp>
      <p:cxnSp>
        <p:nvCxnSpPr>
          <p:cNvPr id="86" name="직선 연결선 100"/>
          <p:cNvCxnSpPr/>
          <p:nvPr/>
        </p:nvCxnSpPr>
        <p:spPr>
          <a:xfrm>
            <a:off x="3936084" y="3798041"/>
            <a:ext cx="0" cy="1737192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62"/>
          <p:cNvSpPr txBox="1">
            <a:spLocks noChangeArrowheads="1"/>
          </p:cNvSpPr>
          <p:nvPr/>
        </p:nvSpPr>
        <p:spPr bwMode="auto">
          <a:xfrm>
            <a:off x="179512" y="4364521"/>
            <a:ext cx="39305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ПП РФ от 12.03.2015 №214</a:t>
            </a:r>
            <a:endParaRPr kumimoji="0"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90" name="타원 78"/>
          <p:cNvSpPr/>
          <p:nvPr/>
        </p:nvSpPr>
        <p:spPr>
          <a:xfrm>
            <a:off x="1023271" y="3158969"/>
            <a:ext cx="1015723" cy="1015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1" name="그룹 60"/>
          <p:cNvGrpSpPr>
            <a:grpSpLocks/>
          </p:cNvGrpSpPr>
          <p:nvPr/>
        </p:nvGrpSpPr>
        <p:grpSpPr bwMode="auto">
          <a:xfrm>
            <a:off x="958874" y="3158969"/>
            <a:ext cx="1120809" cy="1015972"/>
            <a:chOff x="5075123" y="3442121"/>
            <a:chExt cx="2481953" cy="2249809"/>
          </a:xfrm>
        </p:grpSpPr>
        <p:sp>
          <p:nvSpPr>
            <p:cNvPr id="92" name="타원 8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15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4999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40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95" name="자유형 8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자유형 8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Oval 26"/>
            <p:cNvSpPr>
              <a:spLocks noChangeAspect="1" noChangeArrowheads="1"/>
            </p:cNvSpPr>
            <p:nvPr/>
          </p:nvSpPr>
          <p:spPr bwMode="auto">
            <a:xfrm rot="8100000">
              <a:off x="6006559" y="46648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8" name="타원 78"/>
          <p:cNvSpPr/>
          <p:nvPr/>
        </p:nvSpPr>
        <p:spPr>
          <a:xfrm>
            <a:off x="2946415" y="3151109"/>
            <a:ext cx="1015723" cy="1015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9" name="그룹 60"/>
          <p:cNvGrpSpPr>
            <a:grpSpLocks/>
          </p:cNvGrpSpPr>
          <p:nvPr/>
        </p:nvGrpSpPr>
        <p:grpSpPr bwMode="auto">
          <a:xfrm>
            <a:off x="2882018" y="3151109"/>
            <a:ext cx="1120809" cy="1015972"/>
            <a:chOff x="5075123" y="3442121"/>
            <a:chExt cx="2481953" cy="2249809"/>
          </a:xfrm>
        </p:grpSpPr>
        <p:sp>
          <p:nvSpPr>
            <p:cNvPr id="100" name="타원 8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15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4999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40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03" name="자유형 8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자유형 8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Oval 26"/>
            <p:cNvSpPr>
              <a:spLocks noChangeAspect="1" noChangeArrowheads="1"/>
            </p:cNvSpPr>
            <p:nvPr/>
          </p:nvSpPr>
          <p:spPr bwMode="auto">
            <a:xfrm rot="8100000">
              <a:off x="6006559" y="46648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4" name="Oval 80"/>
          <p:cNvSpPr>
            <a:spLocks noChangeArrowheads="1"/>
          </p:cNvSpPr>
          <p:nvPr/>
        </p:nvSpPr>
        <p:spPr bwMode="auto">
          <a:xfrm>
            <a:off x="4614082" y="3835995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5" name="직선 연결선 92"/>
          <p:cNvCxnSpPr/>
          <p:nvPr/>
        </p:nvCxnSpPr>
        <p:spPr>
          <a:xfrm rot="5400000">
            <a:off x="4206114" y="2602859"/>
            <a:ext cx="162018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62"/>
          <p:cNvSpPr txBox="1">
            <a:spLocks noChangeArrowheads="1"/>
          </p:cNvSpPr>
          <p:nvPr/>
        </p:nvSpPr>
        <p:spPr bwMode="auto">
          <a:xfrm>
            <a:off x="5089128" y="1790817"/>
            <a:ext cx="3952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ПП РФ от 11.10.2014 №1044</a:t>
            </a:r>
            <a:endParaRPr kumimoji="0"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19" name="타원 78"/>
          <p:cNvSpPr/>
          <p:nvPr/>
        </p:nvSpPr>
        <p:spPr>
          <a:xfrm>
            <a:off x="4907575" y="3158969"/>
            <a:ext cx="1015723" cy="1015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0" name="그룹 60"/>
          <p:cNvGrpSpPr>
            <a:grpSpLocks/>
          </p:cNvGrpSpPr>
          <p:nvPr/>
        </p:nvGrpSpPr>
        <p:grpSpPr bwMode="auto">
          <a:xfrm>
            <a:off x="4843178" y="3158969"/>
            <a:ext cx="1120809" cy="1015972"/>
            <a:chOff x="5075123" y="3442121"/>
            <a:chExt cx="2481953" cy="2249809"/>
          </a:xfrm>
        </p:grpSpPr>
        <p:sp>
          <p:nvSpPr>
            <p:cNvPr id="121" name="타원 8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15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4999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40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24" name="자유형 8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자유형 8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Oval 26"/>
            <p:cNvSpPr>
              <a:spLocks noChangeAspect="1" noChangeArrowheads="1"/>
            </p:cNvSpPr>
            <p:nvPr/>
          </p:nvSpPr>
          <p:spPr bwMode="auto">
            <a:xfrm rot="8100000">
              <a:off x="6006559" y="46648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7" name="TextBox 72"/>
          <p:cNvSpPr txBox="1">
            <a:spLocks noChangeArrowheads="1"/>
          </p:cNvSpPr>
          <p:nvPr/>
        </p:nvSpPr>
        <p:spPr bwMode="auto">
          <a:xfrm>
            <a:off x="1055764" y="3366282"/>
            <a:ext cx="8641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ero Matics Stencil" pitchFamily="34" charset="-128"/>
                <a:cs typeface="Arial" pitchFamily="34" charset="0"/>
              </a:rPr>
              <a:t>3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28" name="TextBox 72"/>
          <p:cNvSpPr txBox="1">
            <a:spLocks noChangeArrowheads="1"/>
          </p:cNvSpPr>
          <p:nvPr/>
        </p:nvSpPr>
        <p:spPr bwMode="auto">
          <a:xfrm>
            <a:off x="2999980" y="3366282"/>
            <a:ext cx="8641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ero Matics Stencil" pitchFamily="34" charset="-128"/>
                <a:cs typeface="Arial" pitchFamily="34" charset="0"/>
              </a:rPr>
              <a:t>214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29" name="TextBox 72"/>
          <p:cNvSpPr txBox="1">
            <a:spLocks noChangeArrowheads="1"/>
          </p:cNvSpPr>
          <p:nvPr/>
        </p:nvSpPr>
        <p:spPr bwMode="auto">
          <a:xfrm>
            <a:off x="4758098" y="3366282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ero Matics Stencil" pitchFamily="34" charset="-128"/>
                <a:cs typeface="Arial" pitchFamily="34" charset="0"/>
              </a:rPr>
              <a:t>1044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088212" y="2203701"/>
            <a:ext cx="330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инвестиционных проектов на основе проектного финансирования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157698" y="2203701"/>
            <a:ext cx="3558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 новых инвестиционных проектов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51520" y="4796569"/>
            <a:ext cx="3570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Пополнение оборотных средств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финансирование текущей производственной деятельности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07504" y="111545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МЕРЫ ПОДДЕРЖКИ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Oval 80"/>
          <p:cNvSpPr>
            <a:spLocks noChangeArrowheads="1"/>
          </p:cNvSpPr>
          <p:nvPr/>
        </p:nvSpPr>
        <p:spPr bwMode="auto">
          <a:xfrm>
            <a:off x="6634263" y="3844996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직선 연결선 100"/>
          <p:cNvCxnSpPr/>
          <p:nvPr/>
        </p:nvCxnSpPr>
        <p:spPr>
          <a:xfrm>
            <a:off x="7896524" y="3798041"/>
            <a:ext cx="0" cy="1737192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62"/>
          <p:cNvSpPr txBox="1">
            <a:spLocks noChangeArrowheads="1"/>
          </p:cNvSpPr>
          <p:nvPr/>
        </p:nvSpPr>
        <p:spPr bwMode="auto">
          <a:xfrm>
            <a:off x="3966010" y="4383105"/>
            <a:ext cx="4146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ПП РФ от 30.12.2013 №1312</a:t>
            </a:r>
            <a:endParaRPr kumimoji="0"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8" name="타원 78"/>
          <p:cNvSpPr/>
          <p:nvPr/>
        </p:nvSpPr>
        <p:spPr>
          <a:xfrm>
            <a:off x="6906855" y="3151109"/>
            <a:ext cx="1015723" cy="1015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" name="그룹 60"/>
          <p:cNvGrpSpPr>
            <a:grpSpLocks/>
          </p:cNvGrpSpPr>
          <p:nvPr/>
        </p:nvGrpSpPr>
        <p:grpSpPr bwMode="auto">
          <a:xfrm>
            <a:off x="6842458" y="3151109"/>
            <a:ext cx="1120809" cy="1015972"/>
            <a:chOff x="5075123" y="3442121"/>
            <a:chExt cx="2481953" cy="2249809"/>
          </a:xfrm>
        </p:grpSpPr>
        <p:sp>
          <p:nvSpPr>
            <p:cNvPr id="50" name="타원 8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15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4999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40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53" name="자유형 8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자유형 8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Oval 26"/>
            <p:cNvSpPr>
              <a:spLocks noChangeAspect="1" noChangeArrowheads="1"/>
            </p:cNvSpPr>
            <p:nvPr/>
          </p:nvSpPr>
          <p:spPr bwMode="auto">
            <a:xfrm rot="8100000">
              <a:off x="6006559" y="46648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6" name="TextBox 72"/>
          <p:cNvSpPr txBox="1">
            <a:spLocks noChangeArrowheads="1"/>
          </p:cNvSpPr>
          <p:nvPr/>
        </p:nvSpPr>
        <p:spPr bwMode="auto">
          <a:xfrm>
            <a:off x="6846330" y="3366282"/>
            <a:ext cx="10801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ero Matics Stencil" pitchFamily="34" charset="-128"/>
                <a:cs typeface="Arial" pitchFamily="34" charset="0"/>
              </a:rPr>
              <a:t>1312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82034" y="4815153"/>
            <a:ext cx="3570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Научно-исследовательские</a:t>
            </a:r>
            <a:b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опытно-конструкторские работы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36512" y="6361583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 smtClean="0">
                <a:solidFill>
                  <a:schemeClr val="bg1"/>
                </a:solidFill>
                <a:ea typeface="Arial" charset="0"/>
              </a:rPr>
              <a:t>*ПП РФ –</a:t>
            </a:r>
            <a:r>
              <a:rPr lang="ru-RU" sz="1400" dirty="0" smtClean="0">
                <a:solidFill>
                  <a:schemeClr val="bg1"/>
                </a:solidFill>
              </a:rPr>
              <a:t> Постановление Правительства Российской Федерации</a:t>
            </a:r>
            <a:endParaRPr lang="ru-RU" sz="1400" kern="0" dirty="0">
              <a:solidFill>
                <a:schemeClr val="bg1"/>
              </a:solidFill>
              <a:ea typeface="Arial" charset="0"/>
            </a:endParaRPr>
          </a:p>
        </p:txBody>
      </p:sp>
      <p:grpSp>
        <p:nvGrpSpPr>
          <p:cNvPr id="60" name="그룹 27"/>
          <p:cNvGrpSpPr/>
          <p:nvPr/>
        </p:nvGrpSpPr>
        <p:grpSpPr>
          <a:xfrm>
            <a:off x="6300192" y="6453336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61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732240" y="63720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www.prommonitor.ru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grpSp>
        <p:nvGrpSpPr>
          <p:cNvPr id="18" name="그룹 27"/>
          <p:cNvGrpSpPr/>
          <p:nvPr/>
        </p:nvGrpSpPr>
        <p:grpSpPr>
          <a:xfrm>
            <a:off x="179512" y="1556792"/>
            <a:ext cx="720080" cy="432048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19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927830" y="1556792"/>
            <a:ext cx="472558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СТАТЬЯ 26.15</a:t>
            </a:r>
          </a:p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Для субъектов малого предпринимательства</a:t>
            </a:r>
            <a:endParaRPr lang="ru-RU" b="1" dirty="0">
              <a:solidFill>
                <a:prstClr val="black"/>
              </a:solidFill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5508392" y="2348880"/>
            <a:ext cx="2808024" cy="4464496"/>
            <a:chOff x="827872" y="2276872"/>
            <a:chExt cx="2808024" cy="446449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1187624" y="2276872"/>
              <a:ext cx="24482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Для отраслей: офисные </a:t>
              </a:r>
            </a:p>
            <a:p>
              <a:r>
                <a:rPr lang="ru-RU" sz="16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центры, гостиницы</a:t>
              </a:r>
              <a:endParaRPr lang="ru-RU" sz="1600" dirty="0">
                <a:solidFill>
                  <a:prstClr val="black"/>
                </a:solidFill>
              </a:endParaRPr>
            </a:p>
          </p:txBody>
        </p:sp>
        <p:grpSp>
          <p:nvGrpSpPr>
            <p:cNvPr id="35" name="Группа 33"/>
            <p:cNvGrpSpPr/>
            <p:nvPr/>
          </p:nvGrpSpPr>
          <p:grpSpPr>
            <a:xfrm>
              <a:off x="827872" y="3141368"/>
              <a:ext cx="2592000" cy="3600000"/>
              <a:chOff x="5499945" y="2692972"/>
              <a:chExt cx="2691770" cy="3807198"/>
            </a:xfrm>
          </p:grpSpPr>
          <p:sp>
            <p:nvSpPr>
              <p:cNvPr id="36" name="모서리가 둥근 직사각형 4"/>
              <p:cNvSpPr/>
              <p:nvPr/>
            </p:nvSpPr>
            <p:spPr>
              <a:xfrm>
                <a:off x="5499945" y="2692972"/>
                <a:ext cx="2691770" cy="3807198"/>
              </a:xfrm>
              <a:prstGeom prst="roundRect">
                <a:avLst>
                  <a:gd name="adj" fmla="val 3136"/>
                </a:avLst>
              </a:prstGeom>
              <a:gradFill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모서리가 둥근 직사각형 9"/>
              <p:cNvSpPr/>
              <p:nvPr/>
            </p:nvSpPr>
            <p:spPr>
              <a:xfrm>
                <a:off x="5624664" y="3306644"/>
                <a:ext cx="2495044" cy="2952328"/>
              </a:xfrm>
              <a:prstGeom prst="roundRect">
                <a:avLst>
                  <a:gd name="adj" fmla="val 6545"/>
                </a:avLst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TextBox 37"/>
              <p:cNvSpPr txBox="1">
                <a:spLocks noChangeArrowheads="1"/>
              </p:cNvSpPr>
              <p:nvPr/>
            </p:nvSpPr>
            <p:spPr bwMode="auto">
              <a:xfrm>
                <a:off x="5603256" y="2827762"/>
                <a:ext cx="2542510" cy="423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2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ПРИОРИТЕТНЫЙ</a:t>
                </a:r>
                <a:endParaRPr lang="en-US" altLang="ko-K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9" name="TextBox 38"/>
              <p:cNvSpPr txBox="1">
                <a:spLocks noChangeArrowheads="1"/>
              </p:cNvSpPr>
              <p:nvPr/>
            </p:nvSpPr>
            <p:spPr bwMode="auto">
              <a:xfrm>
                <a:off x="5652121" y="3403826"/>
                <a:ext cx="2448271" cy="2308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Инвестиции: 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от 50 </a:t>
                </a:r>
                <a:r>
                  <a:rPr lang="ru-RU" altLang="ko-KR" sz="16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млн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 рублей</a:t>
                </a:r>
              </a:p>
              <a:p>
                <a:pPr>
                  <a:defRPr/>
                </a:pPr>
                <a:endPara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прибыль: </a:t>
                </a:r>
              </a:p>
              <a:p>
                <a:pPr>
                  <a:defRPr/>
                </a:pPr>
                <a:r>
                  <a:rPr lang="ru-RU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15,5% на 5 лет</a:t>
                </a:r>
              </a:p>
              <a:p>
                <a:pPr>
                  <a:defRPr/>
                </a:pPr>
                <a:endPara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имущество: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0% - с 1-го по 3-й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1,1% - с 4-го по 5-й год</a:t>
                </a:r>
              </a:p>
            </p:txBody>
          </p:sp>
        </p:grpSp>
      </p:grpSp>
      <p:grpSp>
        <p:nvGrpSpPr>
          <p:cNvPr id="51" name="Группа 33"/>
          <p:cNvGrpSpPr/>
          <p:nvPr/>
        </p:nvGrpSpPr>
        <p:grpSpPr>
          <a:xfrm>
            <a:off x="1115616" y="3212976"/>
            <a:ext cx="2547755" cy="3600400"/>
            <a:chOff x="5499944" y="2692972"/>
            <a:chExt cx="2691771" cy="3807198"/>
          </a:xfrm>
        </p:grpSpPr>
        <p:sp>
          <p:nvSpPr>
            <p:cNvPr id="52" name="모서리가 둥근 직사각형 4"/>
            <p:cNvSpPr/>
            <p:nvPr/>
          </p:nvSpPr>
          <p:spPr>
            <a:xfrm>
              <a:off x="5499944" y="2692972"/>
              <a:ext cx="2691770" cy="3807198"/>
            </a:xfrm>
            <a:prstGeom prst="roundRect">
              <a:avLst>
                <a:gd name="adj" fmla="val 3136"/>
              </a:avLst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모서리가 둥근 직사각형 9"/>
            <p:cNvSpPr/>
            <p:nvPr/>
          </p:nvSpPr>
          <p:spPr>
            <a:xfrm>
              <a:off x="5624664" y="3306644"/>
              <a:ext cx="2495044" cy="2952328"/>
            </a:xfrm>
            <a:prstGeom prst="roundRect">
              <a:avLst>
                <a:gd name="adj" fmla="val 6545"/>
              </a:avLst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53"/>
            <p:cNvSpPr txBox="1">
              <a:spLocks noChangeArrowheads="1"/>
            </p:cNvSpPr>
            <p:nvPr/>
          </p:nvSpPr>
          <p:spPr bwMode="auto">
            <a:xfrm>
              <a:off x="5605050" y="2827763"/>
              <a:ext cx="2586665" cy="42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ko-KR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ПРИОРИТЕТНЫЙ</a:t>
              </a:r>
              <a:endParaRPr lang="en-US" altLang="ko-K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55" name="TextBox 54"/>
            <p:cNvSpPr txBox="1">
              <a:spLocks noChangeArrowheads="1"/>
            </p:cNvSpPr>
            <p:nvPr/>
          </p:nvSpPr>
          <p:spPr bwMode="auto">
            <a:xfrm>
              <a:off x="5652121" y="3403826"/>
              <a:ext cx="2448271" cy="2554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Инвестиции: </a:t>
              </a: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от 50 </a:t>
              </a:r>
              <a:r>
                <a:rPr lang="ru-RU" altLang="ko-KR" sz="16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млн</a:t>
              </a: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рублей</a:t>
              </a:r>
            </a:p>
            <a:p>
              <a:pPr>
                <a:defRPr/>
              </a:pPr>
              <a:endPara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Налог на прибыль: </a:t>
              </a:r>
            </a:p>
            <a:p>
              <a:pPr>
                <a:defRPr/>
              </a:pPr>
              <a:r>
                <a:rPr lang="ru-RU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15,5% на 5 лет</a:t>
              </a:r>
            </a:p>
            <a:p>
              <a:pPr>
                <a:defRPr/>
              </a:pPr>
              <a:endPara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Налог на имущество:</a:t>
              </a:r>
            </a:p>
            <a:p>
              <a:pPr>
                <a:defRPr/>
              </a:pP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0% - 1-й год</a:t>
              </a:r>
            </a:p>
            <a:p>
              <a:pPr>
                <a:defRPr/>
              </a:pP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0,5% - с 2-го по 3-й год</a:t>
              </a:r>
            </a:p>
            <a:p>
              <a:pPr>
                <a:defRPr/>
              </a:pP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1,5% - с 4-го по 5-й год</a:t>
              </a:r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539552" y="2276872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  <a:cs typeface="Arial" panose="020B0604020202020204" pitchFamily="34" charset="0"/>
              </a:rPr>
              <a:t>Для отраслей: здравоохранение, образование, социальные услуги, научные исследования, тепловая энергия, переработка отходов, сбор и очистка воды</a:t>
            </a:r>
            <a:endParaRPr lang="ru-RU" sz="1600" dirty="0">
              <a:solidFill>
                <a:prstClr val="black"/>
              </a:solidFill>
            </a:endParaRPr>
          </a:p>
        </p:txBody>
      </p:sp>
      <p:grpSp>
        <p:nvGrpSpPr>
          <p:cNvPr id="22" name="그룹 27"/>
          <p:cNvGrpSpPr/>
          <p:nvPr/>
        </p:nvGrpSpPr>
        <p:grpSpPr>
          <a:xfrm>
            <a:off x="161510" y="2564904"/>
            <a:ext cx="378042" cy="216024"/>
            <a:chOff x="1016605" y="5229200"/>
            <a:chExt cx="900100" cy="54006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23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그룹 27"/>
          <p:cNvGrpSpPr/>
          <p:nvPr/>
        </p:nvGrpSpPr>
        <p:grpSpPr>
          <a:xfrm>
            <a:off x="5508104" y="2564904"/>
            <a:ext cx="378042" cy="216024"/>
            <a:chOff x="1016605" y="5229200"/>
            <a:chExt cx="900100" cy="54006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26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80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grpSp>
        <p:nvGrpSpPr>
          <p:cNvPr id="2" name="그룹 27"/>
          <p:cNvGrpSpPr/>
          <p:nvPr/>
        </p:nvGrpSpPr>
        <p:grpSpPr>
          <a:xfrm>
            <a:off x="179512" y="1556792"/>
            <a:ext cx="720080" cy="432048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19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927830" y="1556792"/>
            <a:ext cx="472558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СТАТЬЯ 26.15</a:t>
            </a:r>
          </a:p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Для субъектов малого предпринимательства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99592" y="2276872"/>
            <a:ext cx="7679090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Для отраслей: </a:t>
            </a:r>
            <a:r>
              <a:rPr lang="ru-RU" sz="1700" dirty="0" smtClean="0">
                <a:solidFill>
                  <a:prstClr val="white"/>
                </a:solidFill>
              </a:rPr>
              <a:t>обрабатывающие производства, лесное хозяйство, рыбоводство, </a:t>
            </a:r>
          </a:p>
          <a:p>
            <a:r>
              <a:rPr lang="ru-RU" sz="1700" dirty="0" smtClean="0">
                <a:solidFill>
                  <a:prstClr val="white"/>
                </a:solidFill>
              </a:rPr>
              <a:t>производство и распределение электроэнергии и газа, транспорт и связь</a:t>
            </a:r>
          </a:p>
          <a:p>
            <a:endParaRPr lang="ru-RU" sz="17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Группа 33"/>
          <p:cNvGrpSpPr/>
          <p:nvPr/>
        </p:nvGrpSpPr>
        <p:grpSpPr>
          <a:xfrm>
            <a:off x="1232158" y="2924944"/>
            <a:ext cx="2691770" cy="3807198"/>
            <a:chOff x="5499945" y="2692972"/>
            <a:chExt cx="2691770" cy="3807198"/>
          </a:xfrm>
        </p:grpSpPr>
        <p:sp>
          <p:nvSpPr>
            <p:cNvPr id="36" name="모서리가 둥근 직사각형 4"/>
            <p:cNvSpPr/>
            <p:nvPr/>
          </p:nvSpPr>
          <p:spPr>
            <a:xfrm>
              <a:off x="5499945" y="2692972"/>
              <a:ext cx="2691770" cy="3807198"/>
            </a:xfrm>
            <a:prstGeom prst="roundRect">
              <a:avLst>
                <a:gd name="adj" fmla="val 3136"/>
              </a:avLst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모서리가 둥근 직사각형 9"/>
            <p:cNvSpPr/>
            <p:nvPr/>
          </p:nvSpPr>
          <p:spPr>
            <a:xfrm>
              <a:off x="5624664" y="3306644"/>
              <a:ext cx="2495044" cy="2952328"/>
            </a:xfrm>
            <a:prstGeom prst="roundRect">
              <a:avLst>
                <a:gd name="adj" fmla="val 6545"/>
              </a:avLst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5887460" y="2827762"/>
              <a:ext cx="20882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ko-KR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ПРИОРИТЕТНЫЙ</a:t>
              </a:r>
              <a:endParaRPr lang="en-US" altLang="ko-K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5652121" y="3403826"/>
              <a:ext cx="2448271" cy="2554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Инвестиции: </a:t>
              </a: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от 100 </a:t>
              </a:r>
              <a:r>
                <a:rPr lang="ru-RU" altLang="ko-KR" sz="16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млн</a:t>
              </a: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рублей</a:t>
              </a:r>
            </a:p>
            <a:p>
              <a:pPr>
                <a:defRPr/>
              </a:pPr>
              <a:endPara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Налог на прибыль: </a:t>
              </a:r>
            </a:p>
            <a:p>
              <a:pPr>
                <a:defRPr/>
              </a:pPr>
              <a:r>
                <a:rPr lang="ru-RU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15,5% на 5 лет</a:t>
              </a:r>
            </a:p>
            <a:p>
              <a:pPr>
                <a:defRPr/>
              </a:pPr>
              <a:endPara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Налог на имущество:</a:t>
              </a:r>
            </a:p>
            <a:p>
              <a:pPr>
                <a:defRPr/>
              </a:pP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0% - 1-й год</a:t>
              </a:r>
            </a:p>
            <a:p>
              <a:pPr>
                <a:defRPr/>
              </a:pP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0,5% - со 2-го по 3-й год</a:t>
              </a:r>
            </a:p>
            <a:p>
              <a:pPr>
                <a:defRPr/>
              </a:pP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1,5% - с 4-го по 5-й год</a:t>
              </a:r>
            </a:p>
          </p:txBody>
        </p:sp>
      </p:grpSp>
      <p:grpSp>
        <p:nvGrpSpPr>
          <p:cNvPr id="17" name="Группа 33"/>
          <p:cNvGrpSpPr/>
          <p:nvPr/>
        </p:nvGrpSpPr>
        <p:grpSpPr>
          <a:xfrm>
            <a:off x="5148064" y="2924944"/>
            <a:ext cx="2691770" cy="3807198"/>
            <a:chOff x="5499945" y="2692972"/>
            <a:chExt cx="2691770" cy="3807198"/>
          </a:xfrm>
        </p:grpSpPr>
        <p:sp>
          <p:nvSpPr>
            <p:cNvPr id="18" name="모서리가 둥근 직사각형 4"/>
            <p:cNvSpPr/>
            <p:nvPr/>
          </p:nvSpPr>
          <p:spPr>
            <a:xfrm>
              <a:off x="5499945" y="2692972"/>
              <a:ext cx="2691770" cy="3807198"/>
            </a:xfrm>
            <a:prstGeom prst="roundRect">
              <a:avLst>
                <a:gd name="adj" fmla="val 3136"/>
              </a:avLst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모서리가 둥근 직사각형 9"/>
            <p:cNvSpPr/>
            <p:nvPr/>
          </p:nvSpPr>
          <p:spPr>
            <a:xfrm>
              <a:off x="5624664" y="3306644"/>
              <a:ext cx="2495044" cy="2952328"/>
            </a:xfrm>
            <a:prstGeom prst="roundRect">
              <a:avLst>
                <a:gd name="adj" fmla="val 6545"/>
              </a:avLst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5887460" y="2827762"/>
              <a:ext cx="20882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ko-KR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ЗНАЧИМЫЙ</a:t>
              </a:r>
              <a:endParaRPr lang="en-US" altLang="ko-K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5652121" y="3403826"/>
              <a:ext cx="2448271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Инвестиции: </a:t>
              </a: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от 50 </a:t>
              </a:r>
              <a:r>
                <a:rPr lang="ru-RU" altLang="ko-KR" sz="16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млн</a:t>
              </a: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рублей</a:t>
              </a:r>
            </a:p>
            <a:p>
              <a:pPr>
                <a:defRPr/>
              </a:pPr>
              <a:endPara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Налог на прибыль: </a:t>
              </a:r>
            </a:p>
            <a:p>
              <a:pPr>
                <a:defRPr/>
              </a:pPr>
              <a:r>
                <a:rPr lang="ru-RU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15,5% на 3 года</a:t>
              </a:r>
            </a:p>
            <a:p>
              <a:pPr>
                <a:defRPr/>
              </a:pPr>
              <a:endPara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Налог на имущество:</a:t>
              </a:r>
            </a:p>
            <a:p>
              <a:pPr>
                <a:defRPr/>
              </a:pP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0% - 1-й год</a:t>
              </a:r>
            </a:p>
            <a:p>
              <a:pPr>
                <a:defRPr/>
              </a:pP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1,1% - со 2-го по 3-й год</a:t>
              </a:r>
            </a:p>
          </p:txBody>
        </p:sp>
      </p:grpSp>
      <p:grpSp>
        <p:nvGrpSpPr>
          <p:cNvPr id="25" name="그룹 27"/>
          <p:cNvGrpSpPr/>
          <p:nvPr/>
        </p:nvGrpSpPr>
        <p:grpSpPr>
          <a:xfrm>
            <a:off x="323528" y="2420888"/>
            <a:ext cx="504056" cy="288032"/>
            <a:chOff x="1016605" y="5229200"/>
            <a:chExt cx="900100" cy="54006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26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8657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sp>
        <p:nvSpPr>
          <p:cNvPr id="9" name="직사각형 57"/>
          <p:cNvSpPr/>
          <p:nvPr/>
        </p:nvSpPr>
        <p:spPr bwMode="auto">
          <a:xfrm>
            <a:off x="1259632" y="2906615"/>
            <a:ext cx="3058311" cy="3555303"/>
          </a:xfrm>
          <a:prstGeom prst="roundRect">
            <a:avLst>
              <a:gd name="adj" fmla="val 5825"/>
            </a:avLst>
          </a:prstGeom>
          <a:solidFill>
            <a:schemeClr val="bg1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317419" y="3068960"/>
            <a:ext cx="288032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Ввод в эксплуатацию объекта капитального строительства на сумму не менее 50 млн руб. после 01.01.2015 (за исключением торговых и жилищных объектов) 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</a:rPr>
              <a:t>Регистрация юридического лица в Московской области</a:t>
            </a:r>
          </a:p>
          <a:p>
            <a:endParaRPr lang="en-US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11" name="직사각형 57"/>
          <p:cNvSpPr/>
          <p:nvPr/>
        </p:nvSpPr>
        <p:spPr bwMode="auto">
          <a:xfrm>
            <a:off x="1259632" y="2069429"/>
            <a:ext cx="3058311" cy="779304"/>
          </a:xfrm>
          <a:prstGeom prst="roundRect">
            <a:avLst>
              <a:gd name="adj" fmla="val 19824"/>
            </a:avLst>
          </a:prstGeom>
          <a:solidFill>
            <a:schemeClr val="bg1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직사각형 57"/>
          <p:cNvSpPr/>
          <p:nvPr/>
        </p:nvSpPr>
        <p:spPr bwMode="auto">
          <a:xfrm>
            <a:off x="4958572" y="2906614"/>
            <a:ext cx="3058311" cy="3555303"/>
          </a:xfrm>
          <a:prstGeom prst="roundRect">
            <a:avLst>
              <a:gd name="adj" fmla="val 5825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직사각형 57"/>
          <p:cNvSpPr/>
          <p:nvPr/>
        </p:nvSpPr>
        <p:spPr bwMode="auto">
          <a:xfrm>
            <a:off x="4958572" y="2069429"/>
            <a:ext cx="3058311" cy="779304"/>
          </a:xfrm>
          <a:prstGeom prst="roundRect">
            <a:avLst>
              <a:gd name="adj" fmla="val 19824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자유형 36"/>
          <p:cNvSpPr/>
          <p:nvPr/>
        </p:nvSpPr>
        <p:spPr>
          <a:xfrm>
            <a:off x="1432148" y="206084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1832073" y="2285454"/>
            <a:ext cx="2070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УСЛОВИЯ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자유형 37"/>
          <p:cNvSpPr/>
          <p:nvPr/>
        </p:nvSpPr>
        <p:spPr>
          <a:xfrm>
            <a:off x="5126310" y="206084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chemeClr val="bg1">
                <a:lumMod val="50000"/>
                <a:alpha val="9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38"/>
          <p:cNvSpPr txBox="1">
            <a:spLocks noChangeArrowheads="1"/>
          </p:cNvSpPr>
          <p:nvPr/>
        </p:nvSpPr>
        <p:spPr bwMode="auto">
          <a:xfrm>
            <a:off x="5526236" y="2285454"/>
            <a:ext cx="207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ДОКУМЕНТЫ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4989827" y="3140968"/>
            <a:ext cx="295232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Форма 26.18а (Заполненная и согласованная в Министерстве экономики Московской области)</a:t>
            </a:r>
            <a:endParaRPr lang="ru-RU" sz="20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19" name="그룹 27"/>
          <p:cNvGrpSpPr/>
          <p:nvPr/>
        </p:nvGrpSpPr>
        <p:grpSpPr>
          <a:xfrm>
            <a:off x="179512" y="1556792"/>
            <a:ext cx="720080" cy="432048"/>
            <a:chOff x="1016605" y="5229200"/>
            <a:chExt cx="900100" cy="540060"/>
          </a:xfrm>
          <a:solidFill>
            <a:schemeClr val="tx2">
              <a:lumMod val="60000"/>
              <a:lumOff val="40000"/>
            </a:schemeClr>
          </a:solidFill>
          <a:effectLst/>
        </p:grpSpPr>
        <p:sp>
          <p:nvSpPr>
            <p:cNvPr id="20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927830" y="1556792"/>
            <a:ext cx="1627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СТАТЬЯ 26.18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74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2101009" y="2852936"/>
            <a:ext cx="2472311" cy="3180472"/>
            <a:chOff x="2101009" y="2480776"/>
            <a:chExt cx="2472311" cy="3180472"/>
          </a:xfrm>
        </p:grpSpPr>
        <p:sp>
          <p:nvSpPr>
            <p:cNvPr id="4" name="모서리가 둥근 직사각형 4"/>
            <p:cNvSpPr/>
            <p:nvPr/>
          </p:nvSpPr>
          <p:spPr>
            <a:xfrm>
              <a:off x="2101009" y="2480776"/>
              <a:ext cx="2472311" cy="3180472"/>
            </a:xfrm>
            <a:prstGeom prst="roundRect">
              <a:avLst/>
            </a:prstGeom>
            <a:ln w="38100">
              <a:solidFill>
                <a:schemeClr val="bg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타원 8"/>
            <p:cNvSpPr/>
            <p:nvPr/>
          </p:nvSpPr>
          <p:spPr>
            <a:xfrm>
              <a:off x="2491203" y="2709771"/>
              <a:ext cx="1727340" cy="1727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그룹 37"/>
            <p:cNvGrpSpPr/>
            <p:nvPr/>
          </p:nvGrpSpPr>
          <p:grpSpPr>
            <a:xfrm>
              <a:off x="2245584" y="4509119"/>
              <a:ext cx="2254408" cy="830997"/>
              <a:chOff x="460115" y="3362402"/>
              <a:chExt cx="1527175" cy="562932"/>
            </a:xfrm>
          </p:grpSpPr>
          <p:sp>
            <p:nvSpPr>
              <p:cNvPr id="9" name="TextBox 8"/>
              <p:cNvSpPr txBox="1"/>
              <p:nvPr/>
            </p:nvSpPr>
            <p:spPr bwMode="auto">
              <a:xfrm>
                <a:off x="460115" y="3587824"/>
                <a:ext cx="1527175" cy="24622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228600" indent="-228600" algn="ctr">
                  <a:defRPr/>
                </a:pPr>
                <a:endParaRPr lang="en-US" altLang="ko-KR" sz="1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Box 9"/>
              <p:cNvSpPr txBox="1">
                <a:spLocks noChangeArrowheads="1"/>
              </p:cNvSpPr>
              <p:nvPr/>
            </p:nvSpPr>
            <p:spPr bwMode="auto">
              <a:xfrm>
                <a:off x="529965" y="3362402"/>
                <a:ext cx="1387475" cy="562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altLang="ko-KR" sz="16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15,5% - НАЛОГ НА ПРИБЫЛЬ</a:t>
                </a:r>
              </a:p>
              <a:p>
                <a:pPr algn="ctr">
                  <a:defRPr/>
                </a:pPr>
                <a:r>
                  <a:rPr lang="ru-RU" altLang="ko-KR" sz="16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НА СРОК 4 ГОДА</a:t>
                </a:r>
                <a:endParaRPr lang="en-US" altLang="ko-KR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pic>
          <p:nvPicPr>
            <p:cNvPr id="1026" name="Picture 2" descr="C:\Users\DembitskiyMN\Desktop\money_PNG354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0212" y="2997803"/>
              <a:ext cx="1368152" cy="1368152"/>
            </a:xfrm>
            <a:prstGeom prst="rect">
              <a:avLst/>
            </a:prstGeom>
            <a:noFill/>
          </p:spPr>
        </p:pic>
      </p:grpSp>
      <p:grpSp>
        <p:nvGrpSpPr>
          <p:cNvPr id="21" name="그룹 27"/>
          <p:cNvGrpSpPr/>
          <p:nvPr/>
        </p:nvGrpSpPr>
        <p:grpSpPr>
          <a:xfrm>
            <a:off x="179512" y="1556792"/>
            <a:ext cx="720080" cy="432048"/>
            <a:chOff x="1016605" y="5229200"/>
            <a:chExt cx="900100" cy="540060"/>
          </a:xfrm>
          <a:solidFill>
            <a:schemeClr val="tx2">
              <a:lumMod val="60000"/>
              <a:lumOff val="40000"/>
            </a:schemeClr>
          </a:solidFill>
          <a:effectLst/>
        </p:grpSpPr>
        <p:sp>
          <p:nvSpPr>
            <p:cNvPr id="22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927830" y="1556792"/>
            <a:ext cx="69565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СТАТЬЯ 26.18</a:t>
            </a:r>
          </a:p>
          <a:p>
            <a:endParaRPr lang="ru-RU" sz="1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Применяется при инвестировании в объекты основных средств </a:t>
            </a:r>
          </a:p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не менее 50 </a:t>
            </a:r>
            <a:r>
              <a:rPr lang="ru-RU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млн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рублей</a:t>
            </a: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5133447" y="2865056"/>
            <a:ext cx="2462889" cy="3168352"/>
            <a:chOff x="5133447" y="2492896"/>
            <a:chExt cx="2462889" cy="3168352"/>
          </a:xfrm>
        </p:grpSpPr>
        <p:sp>
          <p:nvSpPr>
            <p:cNvPr id="6" name="모서리가 둥근 직사각형 13"/>
            <p:cNvSpPr/>
            <p:nvPr/>
          </p:nvSpPr>
          <p:spPr>
            <a:xfrm>
              <a:off x="5133447" y="2492896"/>
              <a:ext cx="2462889" cy="3168352"/>
            </a:xfrm>
            <a:prstGeom prst="roundRect">
              <a:avLst/>
            </a:prstGeom>
            <a:ln w="38100">
              <a:solidFill>
                <a:schemeClr val="bg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타원 14"/>
            <p:cNvSpPr/>
            <p:nvPr/>
          </p:nvSpPr>
          <p:spPr>
            <a:xfrm>
              <a:off x="5515539" y="2709771"/>
              <a:ext cx="1720757" cy="17207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그룹 44"/>
            <p:cNvGrpSpPr/>
            <p:nvPr/>
          </p:nvGrpSpPr>
          <p:grpSpPr>
            <a:xfrm>
              <a:off x="5292080" y="4509119"/>
              <a:ext cx="2245817" cy="1077219"/>
              <a:chOff x="460115" y="3362400"/>
              <a:chExt cx="1527175" cy="732518"/>
            </a:xfrm>
          </p:grpSpPr>
          <p:sp>
            <p:nvSpPr>
              <p:cNvPr id="12" name="TextBox 11"/>
              <p:cNvSpPr txBox="1"/>
              <p:nvPr/>
            </p:nvSpPr>
            <p:spPr bwMode="auto">
              <a:xfrm>
                <a:off x="460115" y="3587824"/>
                <a:ext cx="1527175" cy="24622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228600" indent="-228600" algn="ctr">
                  <a:defRPr/>
                </a:pPr>
                <a:endParaRPr lang="en-US" altLang="ko-KR" sz="1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Box 12"/>
              <p:cNvSpPr txBox="1">
                <a:spLocks noChangeArrowheads="1"/>
              </p:cNvSpPr>
              <p:nvPr/>
            </p:nvSpPr>
            <p:spPr bwMode="auto">
              <a:xfrm>
                <a:off x="529965" y="3362400"/>
                <a:ext cx="1387475" cy="732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altLang="ko-KR" sz="16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ОСВОБОЖДЕНИЕ ОТ НАЛОГА НА ИМУЩЕСТВО</a:t>
                </a:r>
              </a:p>
              <a:p>
                <a:pPr algn="ctr">
                  <a:defRPr/>
                </a:pPr>
                <a:r>
                  <a:rPr lang="ru-RU" altLang="ko-KR" sz="16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НА СРОК 4 ГОДА</a:t>
                </a:r>
                <a:endParaRPr lang="en-US" altLang="ko-KR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pic>
          <p:nvPicPr>
            <p:cNvPr id="19" name="Picture 4" descr="C:\Users\DembitskiyMN\Desktop\home_dow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24128" y="3068960"/>
              <a:ext cx="1265683" cy="1008112"/>
            </a:xfrm>
            <a:prstGeom prst="rect">
              <a:avLst/>
            </a:prstGeom>
            <a:noFill/>
          </p:spPr>
        </p:pic>
      </p:grpSp>
      <p:grpSp>
        <p:nvGrpSpPr>
          <p:cNvPr id="26" name="그룹 27"/>
          <p:cNvGrpSpPr/>
          <p:nvPr/>
        </p:nvGrpSpPr>
        <p:grpSpPr>
          <a:xfrm>
            <a:off x="251520" y="2204864"/>
            <a:ext cx="504056" cy="288032"/>
            <a:chOff x="1016605" y="5229200"/>
            <a:chExt cx="900100" cy="54006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27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657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27/2015-ОЗ от 18.03.2015 </a:t>
            </a:r>
          </a:p>
        </p:txBody>
      </p:sp>
      <p:sp>
        <p:nvSpPr>
          <p:cNvPr id="5" name="직사각형 57"/>
          <p:cNvSpPr/>
          <p:nvPr/>
        </p:nvSpPr>
        <p:spPr bwMode="auto">
          <a:xfrm>
            <a:off x="1259632" y="2906615"/>
            <a:ext cx="3058311" cy="3555303"/>
          </a:xfrm>
          <a:prstGeom prst="roundRect">
            <a:avLst>
              <a:gd name="adj" fmla="val 5825"/>
            </a:avLst>
          </a:prstGeom>
          <a:solidFill>
            <a:schemeClr val="bg1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317419" y="2924944"/>
            <a:ext cx="288032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Регистрация в Московской области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Соответствие приоритетам и целям стратегии социально-экономического развития МО, государственных программ МО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Увеличение количества рабочих мест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Увеличение ежегодных налоговых поступлений</a:t>
            </a:r>
          </a:p>
          <a:p>
            <a:pPr>
              <a:defRPr/>
            </a:pPr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7" name="직사각형 57"/>
          <p:cNvSpPr/>
          <p:nvPr/>
        </p:nvSpPr>
        <p:spPr bwMode="auto">
          <a:xfrm>
            <a:off x="1259632" y="2069429"/>
            <a:ext cx="3058311" cy="779304"/>
          </a:xfrm>
          <a:prstGeom prst="roundRect">
            <a:avLst>
              <a:gd name="adj" fmla="val 19824"/>
            </a:avLst>
          </a:prstGeom>
          <a:solidFill>
            <a:schemeClr val="bg1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직사각형 57"/>
          <p:cNvSpPr/>
          <p:nvPr/>
        </p:nvSpPr>
        <p:spPr bwMode="auto">
          <a:xfrm>
            <a:off x="4958572" y="2906614"/>
            <a:ext cx="3058311" cy="3555303"/>
          </a:xfrm>
          <a:prstGeom prst="roundRect">
            <a:avLst>
              <a:gd name="adj" fmla="val 5825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57"/>
          <p:cNvSpPr/>
          <p:nvPr/>
        </p:nvSpPr>
        <p:spPr bwMode="auto">
          <a:xfrm>
            <a:off x="4958572" y="2069429"/>
            <a:ext cx="3058311" cy="779304"/>
          </a:xfrm>
          <a:prstGeom prst="roundRect">
            <a:avLst>
              <a:gd name="adj" fmla="val 19824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자유형 36"/>
          <p:cNvSpPr/>
          <p:nvPr/>
        </p:nvSpPr>
        <p:spPr>
          <a:xfrm>
            <a:off x="1432148" y="206084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1832073" y="2285454"/>
            <a:ext cx="2070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УСЛОВИЯ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2" name="자유형 37"/>
          <p:cNvSpPr/>
          <p:nvPr/>
        </p:nvSpPr>
        <p:spPr>
          <a:xfrm>
            <a:off x="5126310" y="206084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chemeClr val="bg1">
                <a:lumMod val="50000"/>
                <a:alpha val="9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38"/>
          <p:cNvSpPr txBox="1">
            <a:spLocks noChangeArrowheads="1"/>
          </p:cNvSpPr>
          <p:nvPr/>
        </p:nvSpPr>
        <p:spPr bwMode="auto">
          <a:xfrm>
            <a:off x="5526236" y="2285454"/>
            <a:ext cx="207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ДОКУМЕНТЫ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989827" y="2996952"/>
            <a:ext cx="295232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Бизнес-план и финансовая модель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Учредительные документы организации-инициатора проекта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Документы, подтверждающие положительную финансово-экономическую деятельность инициатора</a:t>
            </a:r>
          </a:p>
          <a:p>
            <a:endParaRPr lang="ru-RU" sz="200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59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27/2015-ОЗ от 18.03.2015 </a:t>
            </a:r>
          </a:p>
        </p:txBody>
      </p:sp>
      <p:sp>
        <p:nvSpPr>
          <p:cNvPr id="6" name="오각형 4"/>
          <p:cNvSpPr/>
          <p:nvPr/>
        </p:nvSpPr>
        <p:spPr>
          <a:xfrm>
            <a:off x="6475431" y="3896766"/>
            <a:ext cx="1192913" cy="661884"/>
          </a:xfrm>
          <a:prstGeom prst="homePlate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ko-KR" alt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5916" y="3948171"/>
            <a:ext cx="75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ro Matics Stencil" pitchFamily="34" charset="-128"/>
                <a:ea typeface="Aero Matics Stencil" pitchFamily="34" charset="-128"/>
              </a:rPr>
              <a:t>✔</a:t>
            </a:r>
            <a:endParaRPr lang="ko-KR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ro Matics Stencil" pitchFamily="34" charset="-128"/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8" name="직사각형 10"/>
          <p:cNvSpPr/>
          <p:nvPr/>
        </p:nvSpPr>
        <p:spPr>
          <a:xfrm>
            <a:off x="5483671" y="3896766"/>
            <a:ext cx="933948" cy="661884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ko-KR" alt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4156" y="3948171"/>
            <a:ext cx="75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Aero Matics Stencil" pitchFamily="34" charset="-128"/>
                <a:cs typeface="Arial" pitchFamily="34" charset="0"/>
              </a:rPr>
              <a:t>5</a:t>
            </a:r>
            <a:endParaRPr lang="ko-KR" altLang="en-US" sz="2800" b="1" dirty="0">
              <a:solidFill>
                <a:prstClr val="black">
                  <a:lumMod val="95000"/>
                  <a:lumOff val="5000"/>
                </a:prstClr>
              </a:solidFill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0" name="직사각형 12"/>
          <p:cNvSpPr/>
          <p:nvPr/>
        </p:nvSpPr>
        <p:spPr>
          <a:xfrm>
            <a:off x="4506420" y="3896766"/>
            <a:ext cx="933948" cy="661884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ko-KR" alt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6905" y="3948171"/>
            <a:ext cx="75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Aero Matics Stencil" pitchFamily="34" charset="-128"/>
                <a:cs typeface="Arial" pitchFamily="34" charset="0"/>
              </a:rPr>
              <a:t>4</a:t>
            </a:r>
            <a:endParaRPr lang="ko-KR" altLang="en-US" sz="2800" b="1" dirty="0">
              <a:solidFill>
                <a:prstClr val="black">
                  <a:lumMod val="95000"/>
                  <a:lumOff val="5000"/>
                </a:prstClr>
              </a:solidFill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2" name="직사각형 14"/>
          <p:cNvSpPr/>
          <p:nvPr/>
        </p:nvSpPr>
        <p:spPr>
          <a:xfrm>
            <a:off x="3529169" y="3896766"/>
            <a:ext cx="933948" cy="661884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ko-KR" alt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9654" y="3948171"/>
            <a:ext cx="75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Aero Matics Stencil" pitchFamily="34" charset="-128"/>
                <a:cs typeface="Arial" pitchFamily="34" charset="0"/>
              </a:rPr>
              <a:t>3</a:t>
            </a:r>
            <a:endParaRPr lang="ko-KR" altLang="en-US" sz="2800" b="1" dirty="0">
              <a:solidFill>
                <a:prstClr val="black">
                  <a:lumMod val="95000"/>
                  <a:lumOff val="5000"/>
                </a:prstClr>
              </a:solidFill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4" name="직사각형 16"/>
          <p:cNvSpPr/>
          <p:nvPr/>
        </p:nvSpPr>
        <p:spPr>
          <a:xfrm>
            <a:off x="1574667" y="3896766"/>
            <a:ext cx="933948" cy="661884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ko-KR" alt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5152" y="3948171"/>
            <a:ext cx="75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Aero Matics Stencil" pitchFamily="34" charset="-128"/>
                <a:cs typeface="Arial" pitchFamily="34" charset="0"/>
              </a:rPr>
              <a:t>1</a:t>
            </a:r>
            <a:endParaRPr lang="ko-KR" altLang="en-US" sz="2800" b="1" dirty="0">
              <a:solidFill>
                <a:prstClr val="black">
                  <a:lumMod val="95000"/>
                  <a:lumOff val="5000"/>
                </a:prstClr>
              </a:solidFill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6" name="직사각형 18"/>
          <p:cNvSpPr/>
          <p:nvPr/>
        </p:nvSpPr>
        <p:spPr>
          <a:xfrm>
            <a:off x="2551918" y="3896766"/>
            <a:ext cx="933948" cy="661884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ko-KR" alt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32403" y="3948171"/>
            <a:ext cx="75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Aero Matics Stencil" pitchFamily="34" charset="-128"/>
                <a:cs typeface="Arial" pitchFamily="34" charset="0"/>
              </a:rPr>
              <a:t>2</a:t>
            </a:r>
            <a:endParaRPr lang="ko-KR" altLang="en-US" sz="2800" b="1" dirty="0">
              <a:solidFill>
                <a:prstClr val="black">
                  <a:lumMod val="95000"/>
                  <a:lumOff val="5000"/>
                </a:prstClr>
              </a:solidFill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8" name="TextBox 62"/>
          <p:cNvSpPr txBox="1">
            <a:spLocks noChangeArrowheads="1"/>
          </p:cNvSpPr>
          <p:nvPr/>
        </p:nvSpPr>
        <p:spPr bwMode="auto">
          <a:xfrm>
            <a:off x="1043608" y="2348880"/>
            <a:ext cx="20162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Предоставление пакета документов  в Администрацию Губернатора МО</a:t>
            </a:r>
            <a:endParaRPr lang="en-US" altLang="ko-KR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TextBox 62"/>
          <p:cNvSpPr txBox="1">
            <a:spLocks noChangeArrowheads="1"/>
          </p:cNvSpPr>
          <p:nvPr/>
        </p:nvSpPr>
        <p:spPr bwMode="auto">
          <a:xfrm>
            <a:off x="3203848" y="2348880"/>
            <a:ext cx="16561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Рассмотрение проекта на заседании МВК</a:t>
            </a:r>
            <a:endParaRPr lang="en-US" altLang="ko-KR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932040" y="2348880"/>
            <a:ext cx="1944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Вынесение на заседание Правительства МО</a:t>
            </a:r>
            <a:endParaRPr lang="en-US" altLang="ko-KR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1" name="TextBox 62"/>
          <p:cNvSpPr txBox="1">
            <a:spLocks noChangeArrowheads="1"/>
          </p:cNvSpPr>
          <p:nvPr/>
        </p:nvSpPr>
        <p:spPr bwMode="auto">
          <a:xfrm>
            <a:off x="2123728" y="5118283"/>
            <a:ext cx="1800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Предварительное рассмотрение и согласование ЦИОГВ </a:t>
            </a:r>
            <a:endParaRPr lang="en-US" altLang="ko-KR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TextBox 62"/>
          <p:cNvSpPr txBox="1">
            <a:spLocks noChangeArrowheads="1"/>
          </p:cNvSpPr>
          <p:nvPr/>
        </p:nvSpPr>
        <p:spPr bwMode="auto">
          <a:xfrm>
            <a:off x="4139953" y="5118283"/>
            <a:ext cx="16561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Рассмотрение проекта на </a:t>
            </a:r>
            <a:r>
              <a:rPr lang="ru-RU" altLang="ko-KR" sz="16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Градсовете</a:t>
            </a:r>
            <a:r>
              <a:rPr lang="ru-RU" altLang="ko-KR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МО</a:t>
            </a:r>
            <a:endParaRPr lang="en-US" altLang="ko-KR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012160" y="5118283"/>
            <a:ext cx="17281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Направление проекта на подпись Губернатору МО</a:t>
            </a:r>
            <a:endParaRPr lang="en-US" altLang="ko-KR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이등변 삼각형 47"/>
          <p:cNvSpPr/>
          <p:nvPr/>
        </p:nvSpPr>
        <p:spPr>
          <a:xfrm rot="10800000">
            <a:off x="1857235" y="3408093"/>
            <a:ext cx="386535" cy="333220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이등변 삼각형 48"/>
          <p:cNvSpPr/>
          <p:nvPr/>
        </p:nvSpPr>
        <p:spPr>
          <a:xfrm rot="10800000">
            <a:off x="3790148" y="3408093"/>
            <a:ext cx="386535" cy="333220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이등변 삼각형 49"/>
          <p:cNvSpPr/>
          <p:nvPr/>
        </p:nvSpPr>
        <p:spPr>
          <a:xfrm rot="10800000">
            <a:off x="5723061" y="3408093"/>
            <a:ext cx="386535" cy="333220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이등변 삼각형 51"/>
          <p:cNvSpPr/>
          <p:nvPr/>
        </p:nvSpPr>
        <p:spPr>
          <a:xfrm>
            <a:off x="2808534" y="4741813"/>
            <a:ext cx="386535" cy="333220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이등변 삼각형 53"/>
          <p:cNvSpPr/>
          <p:nvPr/>
        </p:nvSpPr>
        <p:spPr>
          <a:xfrm>
            <a:off x="4741447" y="4741813"/>
            <a:ext cx="386535" cy="333220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이등변 삼각형 55"/>
          <p:cNvSpPr/>
          <p:nvPr/>
        </p:nvSpPr>
        <p:spPr>
          <a:xfrm>
            <a:off x="6667278" y="4741813"/>
            <a:ext cx="386535" cy="333220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이등변 삼각형 48"/>
          <p:cNvSpPr/>
          <p:nvPr/>
        </p:nvSpPr>
        <p:spPr>
          <a:xfrm rot="10800000">
            <a:off x="1888619" y="3441371"/>
            <a:ext cx="386535" cy="333220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이등변 삼각형 49"/>
          <p:cNvSpPr/>
          <p:nvPr/>
        </p:nvSpPr>
        <p:spPr>
          <a:xfrm rot="10800000">
            <a:off x="3821532" y="3441371"/>
            <a:ext cx="386535" cy="333220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이등변 삼각형 50"/>
          <p:cNvSpPr/>
          <p:nvPr/>
        </p:nvSpPr>
        <p:spPr>
          <a:xfrm rot="10800000">
            <a:off x="5754446" y="3441371"/>
            <a:ext cx="386535" cy="333220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이등변 삼각형 53"/>
          <p:cNvSpPr/>
          <p:nvPr/>
        </p:nvSpPr>
        <p:spPr>
          <a:xfrm>
            <a:off x="2839918" y="4775091"/>
            <a:ext cx="386535" cy="333220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이등변 삼각형 54"/>
          <p:cNvSpPr/>
          <p:nvPr/>
        </p:nvSpPr>
        <p:spPr>
          <a:xfrm>
            <a:off x="4772831" y="4775091"/>
            <a:ext cx="386535" cy="333220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이등변 삼각형 55"/>
          <p:cNvSpPr/>
          <p:nvPr/>
        </p:nvSpPr>
        <p:spPr>
          <a:xfrm>
            <a:off x="6705745" y="4775091"/>
            <a:ext cx="386535" cy="333220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0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 Правительства МО от 15.09.2014 № 728/36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84784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Частичная компенсация субъектам малого и среднего предпринимательства затрат на уплату первого взноса (аванса) при заключении договора лизинга оборудования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</a:endParaRPr>
          </a:p>
        </p:txBody>
      </p:sp>
      <p:grpSp>
        <p:nvGrpSpPr>
          <p:cNvPr id="6" name="그룹 27"/>
          <p:cNvGrpSpPr/>
          <p:nvPr/>
        </p:nvGrpSpPr>
        <p:grpSpPr>
          <a:xfrm>
            <a:off x="179512" y="1556792"/>
            <a:ext cx="360040" cy="216024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7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모서리가 둥근 직사각형 25"/>
          <p:cNvSpPr/>
          <p:nvPr/>
        </p:nvSpPr>
        <p:spPr>
          <a:xfrm flipH="1">
            <a:off x="4716016" y="3140968"/>
            <a:ext cx="4139216" cy="3312368"/>
          </a:xfrm>
          <a:prstGeom prst="roundRect">
            <a:avLst>
              <a:gd name="adj" fmla="val 8226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모서리가 둥근 직사각형 15"/>
          <p:cNvSpPr/>
          <p:nvPr/>
        </p:nvSpPr>
        <p:spPr>
          <a:xfrm>
            <a:off x="323528" y="3140968"/>
            <a:ext cx="4176464" cy="3312368"/>
          </a:xfrm>
          <a:prstGeom prst="roundRect">
            <a:avLst>
              <a:gd name="adj" fmla="val 7288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4" y="3242006"/>
            <a:ext cx="3888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субсидируется уплата субъектам МСП первого взноса  (аванса) при заключении  договоров лизинга оборудования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размер субсидии не более 10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млн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руб. на одного получателя поддержки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размер субсидии не более 50 % от фактически уплаченного взноса (аванса)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3242006"/>
            <a:ext cx="4104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Оборудование, предназначенное для осуществления оптовой и розничной торговой деятельности субъектами МСП, за исключением транспортных средств, предназначенных для перевозки продукции собственного производства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Оборудование, бывшее в эксплуатации более 5 (пяти) лет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Легковые автомобили и воздушные суда</a:t>
            </a:r>
            <a:endParaRPr lang="ru-RU" dirty="0"/>
          </a:p>
        </p:txBody>
      </p:sp>
      <p:sp>
        <p:nvSpPr>
          <p:cNvPr id="29" name="자유형 36"/>
          <p:cNvSpPr/>
          <p:nvPr/>
        </p:nvSpPr>
        <p:spPr>
          <a:xfrm>
            <a:off x="1093862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35696" y="26369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자유형 36"/>
          <p:cNvSpPr/>
          <p:nvPr/>
        </p:nvSpPr>
        <p:spPr>
          <a:xfrm>
            <a:off x="5414342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40152" y="26369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DembitskiyMN\Desktop\traktor_30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182098"/>
            <a:ext cx="2339752" cy="1598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 Правительства МО от 15.09.2014 № 728/36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84784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Частичная компенсация субъектам МСП затрат, связанных с приобретением оборудования в целях создания и (или) модернизации производства товаров (работ, услуг)</a:t>
            </a:r>
            <a:endParaRPr lang="ru-RU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</a:endParaRPr>
          </a:p>
        </p:txBody>
      </p:sp>
      <p:grpSp>
        <p:nvGrpSpPr>
          <p:cNvPr id="2" name="그룹 27"/>
          <p:cNvGrpSpPr/>
          <p:nvPr/>
        </p:nvGrpSpPr>
        <p:grpSpPr>
          <a:xfrm>
            <a:off x="179512" y="1556792"/>
            <a:ext cx="360040" cy="216024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7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모서리가 둥근 직사각형 25"/>
          <p:cNvSpPr/>
          <p:nvPr/>
        </p:nvSpPr>
        <p:spPr>
          <a:xfrm flipH="1">
            <a:off x="4716016" y="3140968"/>
            <a:ext cx="4139216" cy="3312368"/>
          </a:xfrm>
          <a:prstGeom prst="roundRect">
            <a:avLst>
              <a:gd name="adj" fmla="val 8226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모서리가 둥근 직사각형 15"/>
          <p:cNvSpPr/>
          <p:nvPr/>
        </p:nvSpPr>
        <p:spPr>
          <a:xfrm>
            <a:off x="323528" y="3140968"/>
            <a:ext cx="4176464" cy="3312368"/>
          </a:xfrm>
          <a:prstGeom prst="roundRect">
            <a:avLst>
              <a:gd name="adj" fmla="val 7288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3212976"/>
            <a:ext cx="3888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субсидируются затраты субъектов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МСП по приобретению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оборудования в целях создания 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модернизации производства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товаров (работ, услуг)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размер субсидии не более 10,0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млн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рублей на одного получателя поддержки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размер субсидии не более 50 % от фактически произведенных затрат на одного субъекта МСП</a:t>
            </a:r>
            <a:endParaRPr lang="ru-RU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3242006"/>
            <a:ext cx="4104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Оборудование, предназначенное для осуществления оптовой и розничной торговой деятельности субъектами МСП, за исключением транспортных средств, предназначенных для перевозки продукции собственного производства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Оборудование, бывшее в эксплуатации более 5 (пяти) лет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Легковые автомобили и воздушные суда</a:t>
            </a:r>
            <a:endParaRPr lang="ru-RU" dirty="0"/>
          </a:p>
        </p:txBody>
      </p:sp>
      <p:sp>
        <p:nvSpPr>
          <p:cNvPr id="29" name="자유형 36"/>
          <p:cNvSpPr/>
          <p:nvPr/>
        </p:nvSpPr>
        <p:spPr>
          <a:xfrm>
            <a:off x="1093862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35696" y="26369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자유형 36"/>
          <p:cNvSpPr/>
          <p:nvPr/>
        </p:nvSpPr>
        <p:spPr>
          <a:xfrm>
            <a:off x="5414342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40152" y="26369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DembitskiyMN\Desktop\14_409_354_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052736"/>
            <a:ext cx="2035443" cy="1761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 Правительства МО от 15.09.2014 № 728/36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84784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Частичная компенсация затрат субъектам МСП на технологическое присоединение к электрическим сетям и (или) сетям газораспределения)</a:t>
            </a:r>
            <a:endParaRPr lang="ru-RU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</a:endParaRPr>
          </a:p>
        </p:txBody>
      </p:sp>
      <p:grpSp>
        <p:nvGrpSpPr>
          <p:cNvPr id="2" name="그룹 27"/>
          <p:cNvGrpSpPr/>
          <p:nvPr/>
        </p:nvGrpSpPr>
        <p:grpSpPr>
          <a:xfrm>
            <a:off x="179512" y="1556792"/>
            <a:ext cx="360040" cy="216024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7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모서리가 둥근 직사각형 25"/>
          <p:cNvSpPr/>
          <p:nvPr/>
        </p:nvSpPr>
        <p:spPr>
          <a:xfrm flipH="1">
            <a:off x="4716016" y="3140968"/>
            <a:ext cx="4139216" cy="3312368"/>
          </a:xfrm>
          <a:prstGeom prst="roundRect">
            <a:avLst>
              <a:gd name="adj" fmla="val 8226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모서리가 둥근 직사각형 15"/>
          <p:cNvSpPr/>
          <p:nvPr/>
        </p:nvSpPr>
        <p:spPr>
          <a:xfrm>
            <a:off x="323528" y="3140968"/>
            <a:ext cx="4176464" cy="3312368"/>
          </a:xfrm>
          <a:prstGeom prst="roundRect">
            <a:avLst>
              <a:gd name="adj" fmla="val 7288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3717032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Размер субсидии не более 1,0 </a:t>
            </a:r>
            <a:r>
              <a:rPr lang="ru-RU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млн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руб. на одного получателя поддержки</a:t>
            </a:r>
          </a:p>
          <a:p>
            <a:pPr lvl="0">
              <a:buFont typeface="Wingdings" pitchFamily="2" charset="2"/>
              <a:buChar char="Ø"/>
              <a:defRPr/>
            </a:pPr>
            <a:endParaRPr lang="ru-RU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lvl="0">
              <a:defRPr/>
            </a:pPr>
            <a:endParaRPr lang="ru-RU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lvl="0"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Размер субсидии не более 50 % от фактически произведенных затрат</a:t>
            </a:r>
            <a:endParaRPr lang="ru-RU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4305870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</a:rPr>
              <a:t> Субсидия предоставляется для субъектов МСП – производителей товаров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9" name="자유형 36"/>
          <p:cNvSpPr/>
          <p:nvPr/>
        </p:nvSpPr>
        <p:spPr>
          <a:xfrm>
            <a:off x="1093862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35696" y="26369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자유형 36"/>
          <p:cNvSpPr/>
          <p:nvPr/>
        </p:nvSpPr>
        <p:spPr>
          <a:xfrm>
            <a:off x="5414342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40152" y="26369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DembitskiyMN\Desktop\1457340_14267971169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340768"/>
            <a:ext cx="1794197" cy="1092385"/>
          </a:xfrm>
          <a:prstGeom prst="rect">
            <a:avLst/>
          </a:prstGeom>
          <a:noFill/>
        </p:spPr>
      </p:pic>
      <p:pic>
        <p:nvPicPr>
          <p:cNvPr id="1027" name="Picture 3" descr="C:\Users\DembitskiyMN\Desktop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124744"/>
            <a:ext cx="2519011" cy="1356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38"/>
          <p:cNvSpPr/>
          <p:nvPr/>
        </p:nvSpPr>
        <p:spPr>
          <a:xfrm>
            <a:off x="879271" y="2348880"/>
            <a:ext cx="2107995" cy="2107995"/>
          </a:xfrm>
          <a:custGeom>
            <a:avLst/>
            <a:gdLst>
              <a:gd name="connsiteX0" fmla="*/ 0 w 2438400"/>
              <a:gd name="connsiteY0" fmla="*/ 1219200 h 2438400"/>
              <a:gd name="connsiteX1" fmla="*/ 357097 w 2438400"/>
              <a:gd name="connsiteY1" fmla="*/ 357096 h 2438400"/>
              <a:gd name="connsiteX2" fmla="*/ 1219202 w 2438400"/>
              <a:gd name="connsiteY2" fmla="*/ 2 h 2438400"/>
              <a:gd name="connsiteX3" fmla="*/ 2081306 w 2438400"/>
              <a:gd name="connsiteY3" fmla="*/ 357099 h 2438400"/>
              <a:gd name="connsiteX4" fmla="*/ 2438400 w 2438400"/>
              <a:gd name="connsiteY4" fmla="*/ 1219204 h 2438400"/>
              <a:gd name="connsiteX5" fmla="*/ 2081304 w 2438400"/>
              <a:gd name="connsiteY5" fmla="*/ 2081309 h 2438400"/>
              <a:gd name="connsiteX6" fmla="*/ 1219199 w 2438400"/>
              <a:gd name="connsiteY6" fmla="*/ 2438404 h 2438400"/>
              <a:gd name="connsiteX7" fmla="*/ 357094 w 2438400"/>
              <a:gd name="connsiteY7" fmla="*/ 2081308 h 2438400"/>
              <a:gd name="connsiteX8" fmla="*/ -1 w 2438400"/>
              <a:gd name="connsiteY8" fmla="*/ 1219203 h 2438400"/>
              <a:gd name="connsiteX9" fmla="*/ 0 w 2438400"/>
              <a:gd name="connsiteY9" fmla="*/ 12192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0" h="2438400">
                <a:moveTo>
                  <a:pt x="0" y="1219200"/>
                </a:moveTo>
                <a:cubicBezTo>
                  <a:pt x="0" y="895848"/>
                  <a:pt x="128452" y="585740"/>
                  <a:pt x="357097" y="357096"/>
                </a:cubicBezTo>
                <a:cubicBezTo>
                  <a:pt x="585742" y="128452"/>
                  <a:pt x="895850" y="1"/>
                  <a:pt x="1219202" y="2"/>
                </a:cubicBezTo>
                <a:cubicBezTo>
                  <a:pt x="1542554" y="2"/>
                  <a:pt x="1852662" y="128454"/>
                  <a:pt x="2081306" y="357099"/>
                </a:cubicBezTo>
                <a:cubicBezTo>
                  <a:pt x="2309950" y="585744"/>
                  <a:pt x="2438401" y="895852"/>
                  <a:pt x="2438400" y="1219204"/>
                </a:cubicBezTo>
                <a:cubicBezTo>
                  <a:pt x="2438400" y="1542556"/>
                  <a:pt x="2309949" y="1852664"/>
                  <a:pt x="2081304" y="2081309"/>
                </a:cubicBezTo>
                <a:cubicBezTo>
                  <a:pt x="1852659" y="2309953"/>
                  <a:pt x="1542551" y="2438404"/>
                  <a:pt x="1219199" y="2438404"/>
                </a:cubicBezTo>
                <a:cubicBezTo>
                  <a:pt x="895847" y="2438404"/>
                  <a:pt x="585739" y="2309952"/>
                  <a:pt x="357094" y="2081308"/>
                </a:cubicBezTo>
                <a:cubicBezTo>
                  <a:pt x="128450" y="1852663"/>
                  <a:pt x="-1" y="1542555"/>
                  <a:pt x="-1" y="1219203"/>
                </a:cubicBezTo>
                <a:cubicBezTo>
                  <a:pt x="-1" y="1219202"/>
                  <a:pt x="0" y="1219201"/>
                  <a:pt x="0" y="121920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745744" tIns="629920" rIns="229616" bIns="467360" numCol="1" spcCol="1270" anchor="ctr" anchorCtr="0">
            <a:noAutofit/>
          </a:bodyPr>
          <a:lstStyle/>
          <a:p>
            <a:pPr lvl="0" algn="ctr" defTabSz="28892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60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eform 22"/>
          <p:cNvSpPr>
            <a:spLocks/>
          </p:cNvSpPr>
          <p:nvPr/>
        </p:nvSpPr>
        <p:spPr bwMode="auto">
          <a:xfrm>
            <a:off x="1051439" y="2391214"/>
            <a:ext cx="1754885" cy="530884"/>
          </a:xfrm>
          <a:custGeom>
            <a:avLst/>
            <a:gdLst/>
            <a:ahLst/>
            <a:cxnLst>
              <a:cxn ang="0">
                <a:pos x="0" y="1576"/>
              </a:cxn>
              <a:cxn ang="0">
                <a:pos x="50" y="1462"/>
              </a:cxn>
              <a:cxn ang="0">
                <a:pos x="108" y="1350"/>
              </a:cxn>
              <a:cxn ang="0">
                <a:pos x="170" y="1242"/>
              </a:cxn>
              <a:cxn ang="0">
                <a:pos x="238" y="1138"/>
              </a:cxn>
              <a:cxn ang="0">
                <a:pos x="310" y="1036"/>
              </a:cxn>
              <a:cxn ang="0">
                <a:pos x="386" y="940"/>
              </a:cxn>
              <a:cxn ang="0">
                <a:pos x="468" y="846"/>
              </a:cxn>
              <a:cxn ang="0">
                <a:pos x="552" y="756"/>
              </a:cxn>
              <a:cxn ang="0">
                <a:pos x="596" y="712"/>
              </a:cxn>
              <a:cxn ang="0">
                <a:pos x="688" y="630"/>
              </a:cxn>
              <a:cxn ang="0">
                <a:pos x="784" y="550"/>
              </a:cxn>
              <a:cxn ang="0">
                <a:pos x="884" y="476"/>
              </a:cxn>
              <a:cxn ang="0">
                <a:pos x="986" y="406"/>
              </a:cxn>
              <a:cxn ang="0">
                <a:pos x="1092" y="342"/>
              </a:cxn>
              <a:cxn ang="0">
                <a:pos x="1202" y="282"/>
              </a:cxn>
              <a:cxn ang="0">
                <a:pos x="1316" y="228"/>
              </a:cxn>
              <a:cxn ang="0">
                <a:pos x="1374" y="202"/>
              </a:cxn>
              <a:cxn ang="0">
                <a:pos x="1490" y="156"/>
              </a:cxn>
              <a:cxn ang="0">
                <a:pos x="1610" y="116"/>
              </a:cxn>
              <a:cxn ang="0">
                <a:pos x="1732" y="80"/>
              </a:cxn>
              <a:cxn ang="0">
                <a:pos x="1858" y="52"/>
              </a:cxn>
              <a:cxn ang="0">
                <a:pos x="1984" y="30"/>
              </a:cxn>
              <a:cxn ang="0">
                <a:pos x="2114" y="12"/>
              </a:cxn>
              <a:cxn ang="0">
                <a:pos x="2246" y="2"/>
              </a:cxn>
              <a:cxn ang="0">
                <a:pos x="2378" y="0"/>
              </a:cxn>
              <a:cxn ang="0">
                <a:pos x="2444" y="0"/>
              </a:cxn>
              <a:cxn ang="0">
                <a:pos x="2576" y="8"/>
              </a:cxn>
              <a:cxn ang="0">
                <a:pos x="2706" y="20"/>
              </a:cxn>
              <a:cxn ang="0">
                <a:pos x="2834" y="40"/>
              </a:cxn>
              <a:cxn ang="0">
                <a:pos x="2962" y="66"/>
              </a:cxn>
              <a:cxn ang="0">
                <a:pos x="3084" y="98"/>
              </a:cxn>
              <a:cxn ang="0">
                <a:pos x="3206" y="136"/>
              </a:cxn>
              <a:cxn ang="0">
                <a:pos x="3324" y="178"/>
              </a:cxn>
              <a:cxn ang="0">
                <a:pos x="3382" y="202"/>
              </a:cxn>
              <a:cxn ang="0">
                <a:pos x="3498" y="254"/>
              </a:cxn>
              <a:cxn ang="0">
                <a:pos x="3608" y="312"/>
              </a:cxn>
              <a:cxn ang="0">
                <a:pos x="3716" y="374"/>
              </a:cxn>
              <a:cxn ang="0">
                <a:pos x="3822" y="440"/>
              </a:cxn>
              <a:cxn ang="0">
                <a:pos x="3922" y="512"/>
              </a:cxn>
              <a:cxn ang="0">
                <a:pos x="4020" y="590"/>
              </a:cxn>
              <a:cxn ang="0">
                <a:pos x="4114" y="670"/>
              </a:cxn>
              <a:cxn ang="0">
                <a:pos x="4204" y="756"/>
              </a:cxn>
              <a:cxn ang="0">
                <a:pos x="4246" y="800"/>
              </a:cxn>
              <a:cxn ang="0">
                <a:pos x="4330" y="892"/>
              </a:cxn>
              <a:cxn ang="0">
                <a:pos x="4410" y="988"/>
              </a:cxn>
              <a:cxn ang="0">
                <a:pos x="4484" y="1086"/>
              </a:cxn>
              <a:cxn ang="0">
                <a:pos x="4552" y="1190"/>
              </a:cxn>
              <a:cxn ang="0">
                <a:pos x="4618" y="1296"/>
              </a:cxn>
              <a:cxn ang="0">
                <a:pos x="4678" y="1406"/>
              </a:cxn>
              <a:cxn ang="0">
                <a:pos x="4732" y="1518"/>
              </a:cxn>
              <a:cxn ang="0">
                <a:pos x="0" y="1576"/>
              </a:cxn>
            </a:cxnLst>
            <a:rect l="0" t="0" r="r" b="b"/>
            <a:pathLst>
              <a:path w="4756" h="1576">
                <a:moveTo>
                  <a:pt x="0" y="1576"/>
                </a:moveTo>
                <a:lnTo>
                  <a:pt x="0" y="1576"/>
                </a:lnTo>
                <a:lnTo>
                  <a:pt x="24" y="1518"/>
                </a:lnTo>
                <a:lnTo>
                  <a:pt x="50" y="1462"/>
                </a:lnTo>
                <a:lnTo>
                  <a:pt x="78" y="1406"/>
                </a:lnTo>
                <a:lnTo>
                  <a:pt x="108" y="1350"/>
                </a:lnTo>
                <a:lnTo>
                  <a:pt x="138" y="1296"/>
                </a:lnTo>
                <a:lnTo>
                  <a:pt x="170" y="1242"/>
                </a:lnTo>
                <a:lnTo>
                  <a:pt x="204" y="1190"/>
                </a:lnTo>
                <a:lnTo>
                  <a:pt x="238" y="1138"/>
                </a:lnTo>
                <a:lnTo>
                  <a:pt x="272" y="1086"/>
                </a:lnTo>
                <a:lnTo>
                  <a:pt x="310" y="1036"/>
                </a:lnTo>
                <a:lnTo>
                  <a:pt x="348" y="988"/>
                </a:lnTo>
                <a:lnTo>
                  <a:pt x="386" y="940"/>
                </a:lnTo>
                <a:lnTo>
                  <a:pt x="426" y="892"/>
                </a:lnTo>
                <a:lnTo>
                  <a:pt x="468" y="846"/>
                </a:lnTo>
                <a:lnTo>
                  <a:pt x="510" y="800"/>
                </a:lnTo>
                <a:lnTo>
                  <a:pt x="552" y="756"/>
                </a:lnTo>
                <a:lnTo>
                  <a:pt x="552" y="756"/>
                </a:lnTo>
                <a:lnTo>
                  <a:pt x="596" y="712"/>
                </a:lnTo>
                <a:lnTo>
                  <a:pt x="642" y="670"/>
                </a:lnTo>
                <a:lnTo>
                  <a:pt x="688" y="630"/>
                </a:lnTo>
                <a:lnTo>
                  <a:pt x="736" y="590"/>
                </a:lnTo>
                <a:lnTo>
                  <a:pt x="784" y="550"/>
                </a:lnTo>
                <a:lnTo>
                  <a:pt x="834" y="512"/>
                </a:lnTo>
                <a:lnTo>
                  <a:pt x="884" y="476"/>
                </a:lnTo>
                <a:lnTo>
                  <a:pt x="934" y="440"/>
                </a:lnTo>
                <a:lnTo>
                  <a:pt x="986" y="406"/>
                </a:lnTo>
                <a:lnTo>
                  <a:pt x="1040" y="374"/>
                </a:lnTo>
                <a:lnTo>
                  <a:pt x="1092" y="342"/>
                </a:lnTo>
                <a:lnTo>
                  <a:pt x="1148" y="312"/>
                </a:lnTo>
                <a:lnTo>
                  <a:pt x="1202" y="282"/>
                </a:lnTo>
                <a:lnTo>
                  <a:pt x="1258" y="254"/>
                </a:lnTo>
                <a:lnTo>
                  <a:pt x="1316" y="228"/>
                </a:lnTo>
                <a:lnTo>
                  <a:pt x="1374" y="202"/>
                </a:lnTo>
                <a:lnTo>
                  <a:pt x="1374" y="202"/>
                </a:lnTo>
                <a:lnTo>
                  <a:pt x="1432" y="178"/>
                </a:lnTo>
                <a:lnTo>
                  <a:pt x="1490" y="156"/>
                </a:lnTo>
                <a:lnTo>
                  <a:pt x="1550" y="136"/>
                </a:lnTo>
                <a:lnTo>
                  <a:pt x="1610" y="116"/>
                </a:lnTo>
                <a:lnTo>
                  <a:pt x="1672" y="98"/>
                </a:lnTo>
                <a:lnTo>
                  <a:pt x="1732" y="80"/>
                </a:lnTo>
                <a:lnTo>
                  <a:pt x="1794" y="66"/>
                </a:lnTo>
                <a:lnTo>
                  <a:pt x="1858" y="52"/>
                </a:lnTo>
                <a:lnTo>
                  <a:pt x="1922" y="40"/>
                </a:lnTo>
                <a:lnTo>
                  <a:pt x="1984" y="30"/>
                </a:lnTo>
                <a:lnTo>
                  <a:pt x="2050" y="20"/>
                </a:lnTo>
                <a:lnTo>
                  <a:pt x="2114" y="12"/>
                </a:lnTo>
                <a:lnTo>
                  <a:pt x="2180" y="8"/>
                </a:lnTo>
                <a:lnTo>
                  <a:pt x="2246" y="2"/>
                </a:lnTo>
                <a:lnTo>
                  <a:pt x="2312" y="0"/>
                </a:lnTo>
                <a:lnTo>
                  <a:pt x="2378" y="0"/>
                </a:lnTo>
                <a:lnTo>
                  <a:pt x="2378" y="0"/>
                </a:lnTo>
                <a:lnTo>
                  <a:pt x="2444" y="0"/>
                </a:lnTo>
                <a:lnTo>
                  <a:pt x="2510" y="2"/>
                </a:lnTo>
                <a:lnTo>
                  <a:pt x="2576" y="8"/>
                </a:lnTo>
                <a:lnTo>
                  <a:pt x="2642" y="12"/>
                </a:lnTo>
                <a:lnTo>
                  <a:pt x="2706" y="20"/>
                </a:lnTo>
                <a:lnTo>
                  <a:pt x="2772" y="30"/>
                </a:lnTo>
                <a:lnTo>
                  <a:pt x="2834" y="40"/>
                </a:lnTo>
                <a:lnTo>
                  <a:pt x="2898" y="52"/>
                </a:lnTo>
                <a:lnTo>
                  <a:pt x="2962" y="66"/>
                </a:lnTo>
                <a:lnTo>
                  <a:pt x="3024" y="80"/>
                </a:lnTo>
                <a:lnTo>
                  <a:pt x="3084" y="98"/>
                </a:lnTo>
                <a:lnTo>
                  <a:pt x="3146" y="116"/>
                </a:lnTo>
                <a:lnTo>
                  <a:pt x="3206" y="136"/>
                </a:lnTo>
                <a:lnTo>
                  <a:pt x="3266" y="156"/>
                </a:lnTo>
                <a:lnTo>
                  <a:pt x="3324" y="178"/>
                </a:lnTo>
                <a:lnTo>
                  <a:pt x="3382" y="202"/>
                </a:lnTo>
                <a:lnTo>
                  <a:pt x="3382" y="202"/>
                </a:lnTo>
                <a:lnTo>
                  <a:pt x="3440" y="228"/>
                </a:lnTo>
                <a:lnTo>
                  <a:pt x="3498" y="254"/>
                </a:lnTo>
                <a:lnTo>
                  <a:pt x="3554" y="282"/>
                </a:lnTo>
                <a:lnTo>
                  <a:pt x="3608" y="312"/>
                </a:lnTo>
                <a:lnTo>
                  <a:pt x="3664" y="342"/>
                </a:lnTo>
                <a:lnTo>
                  <a:pt x="3716" y="374"/>
                </a:lnTo>
                <a:lnTo>
                  <a:pt x="3770" y="406"/>
                </a:lnTo>
                <a:lnTo>
                  <a:pt x="3822" y="440"/>
                </a:lnTo>
                <a:lnTo>
                  <a:pt x="3872" y="476"/>
                </a:lnTo>
                <a:lnTo>
                  <a:pt x="3922" y="512"/>
                </a:lnTo>
                <a:lnTo>
                  <a:pt x="3972" y="550"/>
                </a:lnTo>
                <a:lnTo>
                  <a:pt x="4020" y="590"/>
                </a:lnTo>
                <a:lnTo>
                  <a:pt x="4068" y="630"/>
                </a:lnTo>
                <a:lnTo>
                  <a:pt x="4114" y="670"/>
                </a:lnTo>
                <a:lnTo>
                  <a:pt x="4160" y="712"/>
                </a:lnTo>
                <a:lnTo>
                  <a:pt x="4204" y="756"/>
                </a:lnTo>
                <a:lnTo>
                  <a:pt x="4204" y="756"/>
                </a:lnTo>
                <a:lnTo>
                  <a:pt x="4246" y="800"/>
                </a:lnTo>
                <a:lnTo>
                  <a:pt x="4288" y="846"/>
                </a:lnTo>
                <a:lnTo>
                  <a:pt x="4330" y="892"/>
                </a:lnTo>
                <a:lnTo>
                  <a:pt x="4370" y="940"/>
                </a:lnTo>
                <a:lnTo>
                  <a:pt x="4410" y="988"/>
                </a:lnTo>
                <a:lnTo>
                  <a:pt x="4446" y="1036"/>
                </a:lnTo>
                <a:lnTo>
                  <a:pt x="4484" y="1086"/>
                </a:lnTo>
                <a:lnTo>
                  <a:pt x="4518" y="1138"/>
                </a:lnTo>
                <a:lnTo>
                  <a:pt x="4552" y="1190"/>
                </a:lnTo>
                <a:lnTo>
                  <a:pt x="4586" y="1242"/>
                </a:lnTo>
                <a:lnTo>
                  <a:pt x="4618" y="1296"/>
                </a:lnTo>
                <a:lnTo>
                  <a:pt x="4648" y="1350"/>
                </a:lnTo>
                <a:lnTo>
                  <a:pt x="4678" y="1406"/>
                </a:lnTo>
                <a:lnTo>
                  <a:pt x="4706" y="1462"/>
                </a:lnTo>
                <a:lnTo>
                  <a:pt x="4732" y="1518"/>
                </a:lnTo>
                <a:lnTo>
                  <a:pt x="4756" y="1576"/>
                </a:lnTo>
                <a:lnTo>
                  <a:pt x="0" y="15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23"/>
          <p:cNvSpPr>
            <a:spLocks noChangeArrowheads="1"/>
          </p:cNvSpPr>
          <p:nvPr/>
        </p:nvSpPr>
        <p:spPr bwMode="auto">
          <a:xfrm>
            <a:off x="1405048" y="2489467"/>
            <a:ext cx="276983" cy="27488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7ABF5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그룹 41"/>
          <p:cNvGrpSpPr/>
          <p:nvPr/>
        </p:nvGrpSpPr>
        <p:grpSpPr>
          <a:xfrm>
            <a:off x="3812527" y="1412776"/>
            <a:ext cx="5086064" cy="1583066"/>
            <a:chOff x="6958505" y="1493786"/>
            <a:chExt cx="2129455" cy="1227712"/>
          </a:xfr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grpSpPr>
        <p:sp>
          <p:nvSpPr>
            <p:cNvPr id="8" name="모서리가 둥근 직사각형 25"/>
            <p:cNvSpPr/>
            <p:nvPr/>
          </p:nvSpPr>
          <p:spPr>
            <a:xfrm>
              <a:off x="6967179" y="1493786"/>
              <a:ext cx="2070231" cy="1227712"/>
            </a:xfrm>
            <a:prstGeom prst="roundRect">
              <a:avLst>
                <a:gd name="adj" fmla="val 7000"/>
              </a:avLst>
            </a:prstGeom>
            <a:grpFill/>
            <a:ln>
              <a:noFill/>
            </a:ln>
            <a:effectLst/>
            <a:scene3d>
              <a:camera prst="obliqueBottomRight"/>
              <a:lightRig rig="balanced" dir="t"/>
            </a:scene3d>
            <a:sp3d prstMaterial="plastic"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그룹 46"/>
            <p:cNvGrpSpPr>
              <a:grpSpLocks/>
            </p:cNvGrpSpPr>
            <p:nvPr/>
          </p:nvGrpSpPr>
          <p:grpSpPr bwMode="auto">
            <a:xfrm>
              <a:off x="6958505" y="1510449"/>
              <a:ext cx="2129455" cy="1169579"/>
              <a:chOff x="1411094" y="1592862"/>
              <a:chExt cx="2130243" cy="1171151"/>
            </a:xfrm>
            <a:grpFill/>
          </p:grpSpPr>
          <p:sp>
            <p:nvSpPr>
              <p:cNvPr id="10" name="TextBox 9"/>
              <p:cNvSpPr txBox="1">
                <a:spLocks noChangeArrowheads="1"/>
              </p:cNvSpPr>
              <p:nvPr/>
            </p:nvSpPr>
            <p:spPr bwMode="auto">
              <a:xfrm>
                <a:off x="1411094" y="1592862"/>
                <a:ext cx="2070866" cy="262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Упрощенная система налогообложения 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 bwMode="auto">
              <a:xfrm>
                <a:off x="1427593" y="1855774"/>
                <a:ext cx="2113744" cy="90823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Налоговая ставка </a:t>
                </a:r>
              </a:p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доход – расход = 10  % для 39 видов деятельности</a:t>
                </a:r>
              </a:p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Действует до 31.12.2018</a:t>
                </a:r>
              </a:p>
              <a:p>
                <a:pPr algn="ctr"/>
                <a:r>
                  <a:rPr lang="ru-RU" sz="1400" b="1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 (Закон МО от 09.04.2015 № 48/2015-ОЗ)</a:t>
                </a:r>
                <a:endParaRPr lang="ru-RU" sz="1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cs typeface="Arial" pitchFamily="34" charset="0"/>
                </a:endParaRPr>
              </a:p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Льгота предоставляется автоматически</a:t>
                </a:r>
                <a:endParaRPr kumimoji="0" lang="en-US" altLang="ko-K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</p:grpSp>
      <p:grpSp>
        <p:nvGrpSpPr>
          <p:cNvPr id="12" name="그룹 43"/>
          <p:cNvGrpSpPr/>
          <p:nvPr/>
        </p:nvGrpSpPr>
        <p:grpSpPr>
          <a:xfrm>
            <a:off x="3804069" y="3212975"/>
            <a:ext cx="5160419" cy="1584176"/>
            <a:chOff x="6983413" y="3293124"/>
            <a:chExt cx="2160587" cy="1228572"/>
          </a:xfrm>
        </p:grpSpPr>
        <p:sp>
          <p:nvSpPr>
            <p:cNvPr id="13" name="모서리가 둥근 직사각형 29"/>
            <p:cNvSpPr/>
            <p:nvPr/>
          </p:nvSpPr>
          <p:spPr>
            <a:xfrm>
              <a:off x="7015938" y="3293985"/>
              <a:ext cx="2070230" cy="1227711"/>
            </a:xfrm>
            <a:prstGeom prst="roundRect">
              <a:avLst>
                <a:gd name="adj" fmla="val 7000"/>
              </a:avLst>
            </a:prstGeom>
            <a:gradFill>
              <a:gsLst>
                <a:gs pos="100000">
                  <a:schemeClr val="tx2">
                    <a:lumMod val="75000"/>
                  </a:schemeClr>
                </a:gs>
                <a:gs pos="80000">
                  <a:schemeClr val="tx2">
                    <a:lumMod val="75000"/>
                  </a:schemeClr>
                </a:gs>
                <a:gs pos="100000">
                  <a:srgbClr val="2A65AC"/>
                </a:gs>
              </a:gsLst>
              <a:lin ang="16200000" scaled="0"/>
            </a:gradFill>
            <a:ln>
              <a:noFill/>
            </a:ln>
            <a:effectLst/>
            <a:scene3d>
              <a:camera prst="obliqueBottomRight"/>
              <a:lightRig rig="balanced" dir="t"/>
            </a:scene3d>
            <a:sp3d prstMaterial="plastic"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" name="그룹 49"/>
            <p:cNvGrpSpPr>
              <a:grpSpLocks/>
            </p:cNvGrpSpPr>
            <p:nvPr/>
          </p:nvGrpSpPr>
          <p:grpSpPr bwMode="auto">
            <a:xfrm>
              <a:off x="6983413" y="3293124"/>
              <a:ext cx="2160587" cy="1172729"/>
              <a:chOff x="1411094" y="1575312"/>
              <a:chExt cx="2159799" cy="1174305"/>
            </a:xfrm>
          </p:grpSpPr>
          <p:sp>
            <p:nvSpPr>
              <p:cNvPr id="15" name="TextBox 62"/>
              <p:cNvSpPr txBox="1">
                <a:spLocks noChangeArrowheads="1"/>
              </p:cNvSpPr>
              <p:nvPr/>
            </p:nvSpPr>
            <p:spPr bwMode="auto">
              <a:xfrm>
                <a:off x="1411094" y="1575312"/>
                <a:ext cx="2092733" cy="262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Патентная система налогообложения</a:t>
                </a:r>
                <a:endParaRPr kumimoji="0" lang="en-US" altLang="ko-K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 bwMode="auto">
              <a:xfrm>
                <a:off x="1457114" y="1841379"/>
                <a:ext cx="2113779" cy="90823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«Налоговые каникулы» ( 37 видов деятельности)</a:t>
                </a:r>
              </a:p>
              <a:p>
                <a:r>
                  <a:rPr lang="ru-RU" sz="1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Налоговая ставка 0 % для впервые зарегистрированных ИП  на 2 года (производственная, социальная   + с 1 января 2016 бытовые услуги населению)</a:t>
                </a:r>
              </a:p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 Льгота предоставляется по письменному заявлению </a:t>
                </a:r>
              </a:p>
            </p:txBody>
          </p:sp>
        </p:grpSp>
      </p:grpSp>
      <p:grpSp>
        <p:nvGrpSpPr>
          <p:cNvPr id="17" name="그룹 40"/>
          <p:cNvGrpSpPr/>
          <p:nvPr/>
        </p:nvGrpSpPr>
        <p:grpSpPr>
          <a:xfrm>
            <a:off x="3779911" y="5014282"/>
            <a:ext cx="5156631" cy="1583065"/>
            <a:chOff x="6958505" y="4824155"/>
            <a:chExt cx="2159000" cy="1227711"/>
          </a:xfr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</p:grpSpPr>
        <p:sp>
          <p:nvSpPr>
            <p:cNvPr id="18" name="모서리가 둥근 직사각형 33"/>
            <p:cNvSpPr/>
            <p:nvPr/>
          </p:nvSpPr>
          <p:spPr>
            <a:xfrm>
              <a:off x="7013295" y="4824155"/>
              <a:ext cx="2070230" cy="1227711"/>
            </a:xfrm>
            <a:prstGeom prst="roundRect">
              <a:avLst>
                <a:gd name="adj" fmla="val 7000"/>
              </a:avLst>
            </a:prstGeom>
            <a:grpFill/>
            <a:ln>
              <a:noFill/>
            </a:ln>
            <a:effectLst/>
            <a:scene3d>
              <a:camera prst="obliqueBottomRight"/>
              <a:lightRig rig="balanced" dir="t"/>
            </a:scene3d>
            <a:sp3d prstMaterial="plastic"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9" name="그룹 53"/>
            <p:cNvGrpSpPr>
              <a:grpSpLocks/>
            </p:cNvGrpSpPr>
            <p:nvPr/>
          </p:nvGrpSpPr>
          <p:grpSpPr bwMode="auto">
            <a:xfrm>
              <a:off x="6958505" y="4839960"/>
              <a:ext cx="2159000" cy="1113733"/>
              <a:chOff x="1411094" y="1592000"/>
              <a:chExt cx="2159799" cy="1115230"/>
            </a:xfrm>
            <a:grpFill/>
          </p:grpSpPr>
          <p:sp>
            <p:nvSpPr>
              <p:cNvPr id="20" name="TextBox 62"/>
              <p:cNvSpPr txBox="1">
                <a:spLocks noChangeArrowheads="1"/>
              </p:cNvSpPr>
              <p:nvPr/>
            </p:nvSpPr>
            <p:spPr bwMode="auto">
              <a:xfrm>
                <a:off x="1411094" y="1592000"/>
                <a:ext cx="2115333" cy="262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600" b="1" dirty="0" smtClean="0"/>
                  <a:t>Единый налог на вмененный доход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 bwMode="auto">
              <a:xfrm>
                <a:off x="1457148" y="1798992"/>
                <a:ext cx="2113745" cy="90823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«Налоговые каникулы» (49 видов деятельности)</a:t>
                </a:r>
              </a:p>
              <a:p>
                <a:r>
                  <a:rPr lang="ru-RU" sz="1400" dirty="0" smtClean="0"/>
                  <a:t>Налоговая ставка 0 % для впервые зарегистрированных ИП  на 2 года (производственная, социальная и (или) научная сферы  + с 1 января 2016 бытовые услуги населению)</a:t>
                </a:r>
                <a:r>
                  <a:rPr lang="ru-RU" sz="1400" b="1" dirty="0" smtClean="0">
                    <a:cs typeface="Arial" pitchFamily="34" charset="0"/>
                  </a:rPr>
                  <a:t> </a:t>
                </a:r>
              </a:p>
              <a:p>
                <a:pPr algn="ctr"/>
                <a:r>
                  <a:rPr lang="ru-RU" sz="1400" b="1" dirty="0" smtClean="0">
                    <a:cs typeface="Arial" pitchFamily="34" charset="0"/>
                  </a:rPr>
                  <a:t>Льгота предоставляется по письменному заявлению </a:t>
                </a:r>
                <a:endParaRPr lang="ru-RU" sz="1400" b="1" dirty="0">
                  <a:cs typeface="Arial" pitchFamily="34" charset="0"/>
                </a:endParaRPr>
              </a:p>
            </p:txBody>
          </p:sp>
        </p:grpSp>
      </p:grpSp>
      <p:sp>
        <p:nvSpPr>
          <p:cNvPr id="22" name="자유형 9"/>
          <p:cNvSpPr/>
          <p:nvPr/>
        </p:nvSpPr>
        <p:spPr>
          <a:xfrm>
            <a:off x="1455893" y="3329016"/>
            <a:ext cx="2107995" cy="2107995"/>
          </a:xfrm>
          <a:custGeom>
            <a:avLst/>
            <a:gdLst>
              <a:gd name="connsiteX0" fmla="*/ 0 w 2438400"/>
              <a:gd name="connsiteY0" fmla="*/ 1219200 h 2438400"/>
              <a:gd name="connsiteX1" fmla="*/ 357097 w 2438400"/>
              <a:gd name="connsiteY1" fmla="*/ 357096 h 2438400"/>
              <a:gd name="connsiteX2" fmla="*/ 1219202 w 2438400"/>
              <a:gd name="connsiteY2" fmla="*/ 2 h 2438400"/>
              <a:gd name="connsiteX3" fmla="*/ 2081306 w 2438400"/>
              <a:gd name="connsiteY3" fmla="*/ 357099 h 2438400"/>
              <a:gd name="connsiteX4" fmla="*/ 2438400 w 2438400"/>
              <a:gd name="connsiteY4" fmla="*/ 1219204 h 2438400"/>
              <a:gd name="connsiteX5" fmla="*/ 2081304 w 2438400"/>
              <a:gd name="connsiteY5" fmla="*/ 2081309 h 2438400"/>
              <a:gd name="connsiteX6" fmla="*/ 1219199 w 2438400"/>
              <a:gd name="connsiteY6" fmla="*/ 2438404 h 2438400"/>
              <a:gd name="connsiteX7" fmla="*/ 357094 w 2438400"/>
              <a:gd name="connsiteY7" fmla="*/ 2081308 h 2438400"/>
              <a:gd name="connsiteX8" fmla="*/ -1 w 2438400"/>
              <a:gd name="connsiteY8" fmla="*/ 1219203 h 2438400"/>
              <a:gd name="connsiteX9" fmla="*/ 0 w 2438400"/>
              <a:gd name="connsiteY9" fmla="*/ 12192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0" h="2438400">
                <a:moveTo>
                  <a:pt x="0" y="1219200"/>
                </a:moveTo>
                <a:cubicBezTo>
                  <a:pt x="0" y="895848"/>
                  <a:pt x="128452" y="585740"/>
                  <a:pt x="357097" y="357096"/>
                </a:cubicBezTo>
                <a:cubicBezTo>
                  <a:pt x="585742" y="128452"/>
                  <a:pt x="895850" y="1"/>
                  <a:pt x="1219202" y="2"/>
                </a:cubicBezTo>
                <a:cubicBezTo>
                  <a:pt x="1542554" y="2"/>
                  <a:pt x="1852662" y="128454"/>
                  <a:pt x="2081306" y="357099"/>
                </a:cubicBezTo>
                <a:cubicBezTo>
                  <a:pt x="2309950" y="585744"/>
                  <a:pt x="2438401" y="895852"/>
                  <a:pt x="2438400" y="1219204"/>
                </a:cubicBezTo>
                <a:cubicBezTo>
                  <a:pt x="2438400" y="1542556"/>
                  <a:pt x="2309949" y="1852664"/>
                  <a:pt x="2081304" y="2081309"/>
                </a:cubicBezTo>
                <a:cubicBezTo>
                  <a:pt x="1852659" y="2309953"/>
                  <a:pt x="1542551" y="2438404"/>
                  <a:pt x="1219199" y="2438404"/>
                </a:cubicBezTo>
                <a:cubicBezTo>
                  <a:pt x="895847" y="2438404"/>
                  <a:pt x="585739" y="2309952"/>
                  <a:pt x="357094" y="2081308"/>
                </a:cubicBezTo>
                <a:cubicBezTo>
                  <a:pt x="128450" y="1852663"/>
                  <a:pt x="-1" y="1542555"/>
                  <a:pt x="-1" y="1219203"/>
                </a:cubicBezTo>
                <a:cubicBezTo>
                  <a:pt x="-1" y="1219202"/>
                  <a:pt x="0" y="1219201"/>
                  <a:pt x="0" y="1219200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745744" tIns="629920" rIns="229616" bIns="467360" numCol="1" spcCol="1270" anchor="ctr" anchorCtr="0">
            <a:noAutofit/>
          </a:bodyPr>
          <a:lstStyle/>
          <a:p>
            <a:pPr lvl="0" algn="ctr" defTabSz="28892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60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자유형 10"/>
          <p:cNvSpPr/>
          <p:nvPr/>
        </p:nvSpPr>
        <p:spPr>
          <a:xfrm>
            <a:off x="325627" y="3329016"/>
            <a:ext cx="2107995" cy="2107995"/>
          </a:xfrm>
          <a:custGeom>
            <a:avLst/>
            <a:gdLst>
              <a:gd name="connsiteX0" fmla="*/ 0 w 2438400"/>
              <a:gd name="connsiteY0" fmla="*/ 1219200 h 2438400"/>
              <a:gd name="connsiteX1" fmla="*/ 357097 w 2438400"/>
              <a:gd name="connsiteY1" fmla="*/ 357096 h 2438400"/>
              <a:gd name="connsiteX2" fmla="*/ 1219202 w 2438400"/>
              <a:gd name="connsiteY2" fmla="*/ 2 h 2438400"/>
              <a:gd name="connsiteX3" fmla="*/ 2081306 w 2438400"/>
              <a:gd name="connsiteY3" fmla="*/ 357099 h 2438400"/>
              <a:gd name="connsiteX4" fmla="*/ 2438400 w 2438400"/>
              <a:gd name="connsiteY4" fmla="*/ 1219204 h 2438400"/>
              <a:gd name="connsiteX5" fmla="*/ 2081304 w 2438400"/>
              <a:gd name="connsiteY5" fmla="*/ 2081309 h 2438400"/>
              <a:gd name="connsiteX6" fmla="*/ 1219199 w 2438400"/>
              <a:gd name="connsiteY6" fmla="*/ 2438404 h 2438400"/>
              <a:gd name="connsiteX7" fmla="*/ 357094 w 2438400"/>
              <a:gd name="connsiteY7" fmla="*/ 2081308 h 2438400"/>
              <a:gd name="connsiteX8" fmla="*/ -1 w 2438400"/>
              <a:gd name="connsiteY8" fmla="*/ 1219203 h 2438400"/>
              <a:gd name="connsiteX9" fmla="*/ 0 w 2438400"/>
              <a:gd name="connsiteY9" fmla="*/ 12192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0" h="2438400">
                <a:moveTo>
                  <a:pt x="0" y="1219200"/>
                </a:moveTo>
                <a:cubicBezTo>
                  <a:pt x="0" y="895848"/>
                  <a:pt x="128452" y="585740"/>
                  <a:pt x="357097" y="357096"/>
                </a:cubicBezTo>
                <a:cubicBezTo>
                  <a:pt x="585742" y="128452"/>
                  <a:pt x="895850" y="1"/>
                  <a:pt x="1219202" y="2"/>
                </a:cubicBezTo>
                <a:cubicBezTo>
                  <a:pt x="1542554" y="2"/>
                  <a:pt x="1852662" y="128454"/>
                  <a:pt x="2081306" y="357099"/>
                </a:cubicBezTo>
                <a:cubicBezTo>
                  <a:pt x="2309950" y="585744"/>
                  <a:pt x="2438401" y="895852"/>
                  <a:pt x="2438400" y="1219204"/>
                </a:cubicBezTo>
                <a:cubicBezTo>
                  <a:pt x="2438400" y="1542556"/>
                  <a:pt x="2309949" y="1852664"/>
                  <a:pt x="2081304" y="2081309"/>
                </a:cubicBezTo>
                <a:cubicBezTo>
                  <a:pt x="1852659" y="2309953"/>
                  <a:pt x="1542551" y="2438404"/>
                  <a:pt x="1219199" y="2438404"/>
                </a:cubicBezTo>
                <a:cubicBezTo>
                  <a:pt x="895847" y="2438404"/>
                  <a:pt x="585739" y="2309952"/>
                  <a:pt x="357094" y="2081308"/>
                </a:cubicBezTo>
                <a:cubicBezTo>
                  <a:pt x="128450" y="1852663"/>
                  <a:pt x="-1" y="1542555"/>
                  <a:pt x="-1" y="1219203"/>
                </a:cubicBezTo>
                <a:cubicBezTo>
                  <a:pt x="-1" y="1219202"/>
                  <a:pt x="0" y="1219201"/>
                  <a:pt x="0" y="121920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spcFirstLastPara="0" vert="horz" wrap="square" lIns="229617" tIns="629920" rIns="745743" bIns="467360" numCol="1" spcCol="1270" anchor="ctr" anchorCtr="0">
            <a:noAutofit/>
          </a:bodyPr>
          <a:lstStyle/>
          <a:p>
            <a:pPr lvl="0" algn="ctr" defTabSz="28892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60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reeform 14"/>
          <p:cNvSpPr>
            <a:spLocks/>
          </p:cNvSpPr>
          <p:nvPr/>
        </p:nvSpPr>
        <p:spPr bwMode="auto">
          <a:xfrm>
            <a:off x="1434803" y="4408435"/>
            <a:ext cx="1010054" cy="854144"/>
          </a:xfrm>
          <a:custGeom>
            <a:avLst/>
            <a:gdLst/>
            <a:ahLst/>
            <a:cxnLst>
              <a:cxn ang="0">
                <a:pos x="537" y="143"/>
              </a:cxn>
              <a:cxn ang="0">
                <a:pos x="464" y="141"/>
              </a:cxn>
              <a:cxn ang="0">
                <a:pos x="393" y="133"/>
              </a:cxn>
              <a:cxn ang="0">
                <a:pos x="323" y="122"/>
              </a:cxn>
              <a:cxn ang="0">
                <a:pos x="255" y="106"/>
              </a:cxn>
              <a:cxn ang="0">
                <a:pos x="188" y="85"/>
              </a:cxn>
              <a:cxn ang="0">
                <a:pos x="123" y="61"/>
              </a:cxn>
              <a:cxn ang="0">
                <a:pos x="61" y="32"/>
              </a:cxn>
              <a:cxn ang="0">
                <a:pos x="1" y="0"/>
              </a:cxn>
              <a:cxn ang="0">
                <a:pos x="0" y="9"/>
              </a:cxn>
              <a:cxn ang="0">
                <a:pos x="1" y="46"/>
              </a:cxn>
              <a:cxn ang="0">
                <a:pos x="6" y="120"/>
              </a:cxn>
              <a:cxn ang="0">
                <a:pos x="16" y="191"/>
              </a:cxn>
              <a:cxn ang="0">
                <a:pos x="31" y="261"/>
              </a:cxn>
              <a:cxn ang="0">
                <a:pos x="49" y="329"/>
              </a:cxn>
              <a:cxn ang="0">
                <a:pos x="73" y="397"/>
              </a:cxn>
              <a:cxn ang="0">
                <a:pos x="100" y="461"/>
              </a:cxn>
              <a:cxn ang="0">
                <a:pos x="132" y="523"/>
              </a:cxn>
              <a:cxn ang="0">
                <a:pos x="166" y="583"/>
              </a:cxn>
              <a:cxn ang="0">
                <a:pos x="205" y="640"/>
              </a:cxn>
              <a:cxn ang="0">
                <a:pos x="248" y="695"/>
              </a:cxn>
              <a:cxn ang="0">
                <a:pos x="294" y="746"/>
              </a:cxn>
              <a:cxn ang="0">
                <a:pos x="343" y="795"/>
              </a:cxn>
              <a:cxn ang="0">
                <a:pos x="395" y="840"/>
              </a:cxn>
              <a:cxn ang="0">
                <a:pos x="450" y="882"/>
              </a:cxn>
              <a:cxn ang="0">
                <a:pos x="508" y="920"/>
              </a:cxn>
              <a:cxn ang="0">
                <a:pos x="537" y="938"/>
              </a:cxn>
              <a:cxn ang="0">
                <a:pos x="596" y="902"/>
              </a:cxn>
              <a:cxn ang="0">
                <a:pos x="652" y="861"/>
              </a:cxn>
              <a:cxn ang="0">
                <a:pos x="705" y="818"/>
              </a:cxn>
              <a:cxn ang="0">
                <a:pos x="756" y="770"/>
              </a:cxn>
              <a:cxn ang="0">
                <a:pos x="803" y="721"/>
              </a:cxn>
              <a:cxn ang="0">
                <a:pos x="848" y="667"/>
              </a:cxn>
              <a:cxn ang="0">
                <a:pos x="889" y="611"/>
              </a:cxn>
              <a:cxn ang="0">
                <a:pos x="926" y="553"/>
              </a:cxn>
              <a:cxn ang="0">
                <a:pos x="959" y="492"/>
              </a:cxn>
              <a:cxn ang="0">
                <a:pos x="989" y="428"/>
              </a:cxn>
              <a:cxn ang="0">
                <a:pos x="1014" y="363"/>
              </a:cxn>
              <a:cxn ang="0">
                <a:pos x="1035" y="295"/>
              </a:cxn>
              <a:cxn ang="0">
                <a:pos x="1052" y="226"/>
              </a:cxn>
              <a:cxn ang="0">
                <a:pos x="1063" y="155"/>
              </a:cxn>
              <a:cxn ang="0">
                <a:pos x="1071" y="83"/>
              </a:cxn>
              <a:cxn ang="0">
                <a:pos x="1074" y="9"/>
              </a:cxn>
              <a:cxn ang="0">
                <a:pos x="1073" y="0"/>
              </a:cxn>
              <a:cxn ang="0">
                <a:pos x="1043" y="16"/>
              </a:cxn>
              <a:cxn ang="0">
                <a:pos x="982" y="47"/>
              </a:cxn>
              <a:cxn ang="0">
                <a:pos x="918" y="73"/>
              </a:cxn>
              <a:cxn ang="0">
                <a:pos x="853" y="95"/>
              </a:cxn>
              <a:cxn ang="0">
                <a:pos x="786" y="114"/>
              </a:cxn>
              <a:cxn ang="0">
                <a:pos x="716" y="128"/>
              </a:cxn>
              <a:cxn ang="0">
                <a:pos x="645" y="138"/>
              </a:cxn>
              <a:cxn ang="0">
                <a:pos x="574" y="143"/>
              </a:cxn>
              <a:cxn ang="0">
                <a:pos x="537" y="143"/>
              </a:cxn>
            </a:cxnLst>
            <a:rect l="0" t="0" r="r" b="b"/>
            <a:pathLst>
              <a:path w="1074" h="938">
                <a:moveTo>
                  <a:pt x="537" y="143"/>
                </a:moveTo>
                <a:lnTo>
                  <a:pt x="537" y="143"/>
                </a:lnTo>
                <a:lnTo>
                  <a:pt x="500" y="143"/>
                </a:lnTo>
                <a:lnTo>
                  <a:pt x="464" y="141"/>
                </a:lnTo>
                <a:lnTo>
                  <a:pt x="429" y="138"/>
                </a:lnTo>
                <a:lnTo>
                  <a:pt x="393" y="133"/>
                </a:lnTo>
                <a:lnTo>
                  <a:pt x="358" y="128"/>
                </a:lnTo>
                <a:lnTo>
                  <a:pt x="323" y="122"/>
                </a:lnTo>
                <a:lnTo>
                  <a:pt x="288" y="114"/>
                </a:lnTo>
                <a:lnTo>
                  <a:pt x="255" y="106"/>
                </a:lnTo>
                <a:lnTo>
                  <a:pt x="221" y="95"/>
                </a:lnTo>
                <a:lnTo>
                  <a:pt x="188" y="85"/>
                </a:lnTo>
                <a:lnTo>
                  <a:pt x="156" y="73"/>
                </a:lnTo>
                <a:lnTo>
                  <a:pt x="123" y="61"/>
                </a:lnTo>
                <a:lnTo>
                  <a:pt x="92" y="47"/>
                </a:lnTo>
                <a:lnTo>
                  <a:pt x="61" y="32"/>
                </a:lnTo>
                <a:lnTo>
                  <a:pt x="31" y="16"/>
                </a:lnTo>
                <a:lnTo>
                  <a:pt x="1" y="0"/>
                </a:lnTo>
                <a:lnTo>
                  <a:pt x="1" y="0"/>
                </a:lnTo>
                <a:lnTo>
                  <a:pt x="0" y="9"/>
                </a:lnTo>
                <a:lnTo>
                  <a:pt x="0" y="9"/>
                </a:lnTo>
                <a:lnTo>
                  <a:pt x="1" y="46"/>
                </a:lnTo>
                <a:lnTo>
                  <a:pt x="3" y="83"/>
                </a:lnTo>
                <a:lnTo>
                  <a:pt x="6" y="120"/>
                </a:lnTo>
                <a:lnTo>
                  <a:pt x="11" y="155"/>
                </a:lnTo>
                <a:lnTo>
                  <a:pt x="16" y="191"/>
                </a:lnTo>
                <a:lnTo>
                  <a:pt x="22" y="226"/>
                </a:lnTo>
                <a:lnTo>
                  <a:pt x="31" y="261"/>
                </a:lnTo>
                <a:lnTo>
                  <a:pt x="39" y="295"/>
                </a:lnTo>
                <a:lnTo>
                  <a:pt x="49" y="329"/>
                </a:lnTo>
                <a:lnTo>
                  <a:pt x="60" y="363"/>
                </a:lnTo>
                <a:lnTo>
                  <a:pt x="73" y="397"/>
                </a:lnTo>
                <a:lnTo>
                  <a:pt x="85" y="428"/>
                </a:lnTo>
                <a:lnTo>
                  <a:pt x="100" y="461"/>
                </a:lnTo>
                <a:lnTo>
                  <a:pt x="115" y="492"/>
                </a:lnTo>
                <a:lnTo>
                  <a:pt x="132" y="523"/>
                </a:lnTo>
                <a:lnTo>
                  <a:pt x="148" y="553"/>
                </a:lnTo>
                <a:lnTo>
                  <a:pt x="166" y="583"/>
                </a:lnTo>
                <a:lnTo>
                  <a:pt x="185" y="611"/>
                </a:lnTo>
                <a:lnTo>
                  <a:pt x="205" y="640"/>
                </a:lnTo>
                <a:lnTo>
                  <a:pt x="226" y="667"/>
                </a:lnTo>
                <a:lnTo>
                  <a:pt x="248" y="695"/>
                </a:lnTo>
                <a:lnTo>
                  <a:pt x="271" y="721"/>
                </a:lnTo>
                <a:lnTo>
                  <a:pt x="294" y="746"/>
                </a:lnTo>
                <a:lnTo>
                  <a:pt x="318" y="770"/>
                </a:lnTo>
                <a:lnTo>
                  <a:pt x="343" y="795"/>
                </a:lnTo>
                <a:lnTo>
                  <a:pt x="369" y="818"/>
                </a:lnTo>
                <a:lnTo>
                  <a:pt x="395" y="840"/>
                </a:lnTo>
                <a:lnTo>
                  <a:pt x="422" y="861"/>
                </a:lnTo>
                <a:lnTo>
                  <a:pt x="450" y="882"/>
                </a:lnTo>
                <a:lnTo>
                  <a:pt x="478" y="902"/>
                </a:lnTo>
                <a:lnTo>
                  <a:pt x="508" y="920"/>
                </a:lnTo>
                <a:lnTo>
                  <a:pt x="537" y="938"/>
                </a:lnTo>
                <a:lnTo>
                  <a:pt x="537" y="938"/>
                </a:lnTo>
                <a:lnTo>
                  <a:pt x="566" y="920"/>
                </a:lnTo>
                <a:lnTo>
                  <a:pt x="596" y="902"/>
                </a:lnTo>
                <a:lnTo>
                  <a:pt x="624" y="882"/>
                </a:lnTo>
                <a:lnTo>
                  <a:pt x="652" y="861"/>
                </a:lnTo>
                <a:lnTo>
                  <a:pt x="679" y="840"/>
                </a:lnTo>
                <a:lnTo>
                  <a:pt x="705" y="818"/>
                </a:lnTo>
                <a:lnTo>
                  <a:pt x="731" y="795"/>
                </a:lnTo>
                <a:lnTo>
                  <a:pt x="756" y="770"/>
                </a:lnTo>
                <a:lnTo>
                  <a:pt x="780" y="746"/>
                </a:lnTo>
                <a:lnTo>
                  <a:pt x="803" y="721"/>
                </a:lnTo>
                <a:lnTo>
                  <a:pt x="827" y="695"/>
                </a:lnTo>
                <a:lnTo>
                  <a:pt x="848" y="667"/>
                </a:lnTo>
                <a:lnTo>
                  <a:pt x="869" y="640"/>
                </a:lnTo>
                <a:lnTo>
                  <a:pt x="889" y="611"/>
                </a:lnTo>
                <a:lnTo>
                  <a:pt x="908" y="583"/>
                </a:lnTo>
                <a:lnTo>
                  <a:pt x="926" y="553"/>
                </a:lnTo>
                <a:lnTo>
                  <a:pt x="942" y="523"/>
                </a:lnTo>
                <a:lnTo>
                  <a:pt x="959" y="492"/>
                </a:lnTo>
                <a:lnTo>
                  <a:pt x="974" y="461"/>
                </a:lnTo>
                <a:lnTo>
                  <a:pt x="989" y="428"/>
                </a:lnTo>
                <a:lnTo>
                  <a:pt x="1001" y="397"/>
                </a:lnTo>
                <a:lnTo>
                  <a:pt x="1014" y="363"/>
                </a:lnTo>
                <a:lnTo>
                  <a:pt x="1025" y="329"/>
                </a:lnTo>
                <a:lnTo>
                  <a:pt x="1035" y="295"/>
                </a:lnTo>
                <a:lnTo>
                  <a:pt x="1043" y="261"/>
                </a:lnTo>
                <a:lnTo>
                  <a:pt x="1052" y="226"/>
                </a:lnTo>
                <a:lnTo>
                  <a:pt x="1058" y="191"/>
                </a:lnTo>
                <a:lnTo>
                  <a:pt x="1063" y="155"/>
                </a:lnTo>
                <a:lnTo>
                  <a:pt x="1068" y="120"/>
                </a:lnTo>
                <a:lnTo>
                  <a:pt x="1071" y="83"/>
                </a:lnTo>
                <a:lnTo>
                  <a:pt x="1073" y="46"/>
                </a:lnTo>
                <a:lnTo>
                  <a:pt x="1074" y="9"/>
                </a:lnTo>
                <a:lnTo>
                  <a:pt x="1074" y="9"/>
                </a:lnTo>
                <a:lnTo>
                  <a:pt x="1073" y="0"/>
                </a:lnTo>
                <a:lnTo>
                  <a:pt x="1073" y="0"/>
                </a:lnTo>
                <a:lnTo>
                  <a:pt x="1043" y="16"/>
                </a:lnTo>
                <a:lnTo>
                  <a:pt x="1013" y="32"/>
                </a:lnTo>
                <a:lnTo>
                  <a:pt x="982" y="47"/>
                </a:lnTo>
                <a:lnTo>
                  <a:pt x="951" y="61"/>
                </a:lnTo>
                <a:lnTo>
                  <a:pt x="918" y="73"/>
                </a:lnTo>
                <a:lnTo>
                  <a:pt x="886" y="85"/>
                </a:lnTo>
                <a:lnTo>
                  <a:pt x="853" y="95"/>
                </a:lnTo>
                <a:lnTo>
                  <a:pt x="819" y="106"/>
                </a:lnTo>
                <a:lnTo>
                  <a:pt x="786" y="114"/>
                </a:lnTo>
                <a:lnTo>
                  <a:pt x="751" y="122"/>
                </a:lnTo>
                <a:lnTo>
                  <a:pt x="716" y="128"/>
                </a:lnTo>
                <a:lnTo>
                  <a:pt x="681" y="133"/>
                </a:lnTo>
                <a:lnTo>
                  <a:pt x="645" y="138"/>
                </a:lnTo>
                <a:lnTo>
                  <a:pt x="610" y="141"/>
                </a:lnTo>
                <a:lnTo>
                  <a:pt x="574" y="143"/>
                </a:lnTo>
                <a:lnTo>
                  <a:pt x="537" y="143"/>
                </a:lnTo>
                <a:lnTo>
                  <a:pt x="537" y="143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15"/>
          <p:cNvSpPr>
            <a:spLocks/>
          </p:cNvSpPr>
          <p:nvPr/>
        </p:nvSpPr>
        <p:spPr bwMode="auto">
          <a:xfrm>
            <a:off x="1436564" y="3511438"/>
            <a:ext cx="1010579" cy="1014606"/>
          </a:xfrm>
          <a:custGeom>
            <a:avLst/>
            <a:gdLst/>
            <a:ahLst/>
            <a:cxnLst>
              <a:cxn ang="0">
                <a:pos x="536" y="0"/>
              </a:cxn>
              <a:cxn ang="0">
                <a:pos x="478" y="37"/>
              </a:cxn>
              <a:cxn ang="0">
                <a:pos x="422" y="77"/>
              </a:cxn>
              <a:cxn ang="0">
                <a:pos x="369" y="120"/>
              </a:cxn>
              <a:cxn ang="0">
                <a:pos x="318" y="167"/>
              </a:cxn>
              <a:cxn ang="0">
                <a:pos x="272" y="216"/>
              </a:cxn>
              <a:cxn ang="0">
                <a:pos x="227" y="269"/>
              </a:cxn>
              <a:cxn ang="0">
                <a:pos x="186" y="325"/>
              </a:cxn>
              <a:cxn ang="0">
                <a:pos x="150" y="383"/>
              </a:cxn>
              <a:cxn ang="0">
                <a:pos x="117" y="443"/>
              </a:cxn>
              <a:cxn ang="0">
                <a:pos x="87" y="505"/>
              </a:cxn>
              <a:cxn ang="0">
                <a:pos x="61" y="570"/>
              </a:cxn>
              <a:cxn ang="0">
                <a:pos x="40" y="636"/>
              </a:cxn>
              <a:cxn ang="0">
                <a:pos x="23" y="706"/>
              </a:cxn>
              <a:cxn ang="0">
                <a:pos x="11" y="775"/>
              </a:cxn>
              <a:cxn ang="0">
                <a:pos x="3" y="847"/>
              </a:cxn>
              <a:cxn ang="0">
                <a:pos x="0" y="921"/>
              </a:cxn>
              <a:cxn ang="0">
                <a:pos x="30" y="937"/>
              </a:cxn>
              <a:cxn ang="0">
                <a:pos x="91" y="968"/>
              </a:cxn>
              <a:cxn ang="0">
                <a:pos x="155" y="994"/>
              </a:cxn>
              <a:cxn ang="0">
                <a:pos x="220" y="1016"/>
              </a:cxn>
              <a:cxn ang="0">
                <a:pos x="287" y="1035"/>
              </a:cxn>
              <a:cxn ang="0">
                <a:pos x="357" y="1049"/>
              </a:cxn>
              <a:cxn ang="0">
                <a:pos x="428" y="1059"/>
              </a:cxn>
              <a:cxn ang="0">
                <a:pos x="499" y="1064"/>
              </a:cxn>
              <a:cxn ang="0">
                <a:pos x="536" y="1064"/>
              </a:cxn>
              <a:cxn ang="0">
                <a:pos x="609" y="1062"/>
              </a:cxn>
              <a:cxn ang="0">
                <a:pos x="680" y="1054"/>
              </a:cxn>
              <a:cxn ang="0">
                <a:pos x="750" y="1043"/>
              </a:cxn>
              <a:cxn ang="0">
                <a:pos x="818" y="1027"/>
              </a:cxn>
              <a:cxn ang="0">
                <a:pos x="885" y="1006"/>
              </a:cxn>
              <a:cxn ang="0">
                <a:pos x="950" y="982"/>
              </a:cxn>
              <a:cxn ang="0">
                <a:pos x="1012" y="953"/>
              </a:cxn>
              <a:cxn ang="0">
                <a:pos x="1072" y="921"/>
              </a:cxn>
              <a:cxn ang="0">
                <a:pos x="1071" y="884"/>
              </a:cxn>
              <a:cxn ang="0">
                <a:pos x="1066" y="811"/>
              </a:cxn>
              <a:cxn ang="0">
                <a:pos x="1056" y="741"/>
              </a:cxn>
              <a:cxn ang="0">
                <a:pos x="1040" y="671"/>
              </a:cxn>
              <a:cxn ang="0">
                <a:pos x="1021" y="603"/>
              </a:cxn>
              <a:cxn ang="0">
                <a:pos x="998" y="537"/>
              </a:cxn>
              <a:cxn ang="0">
                <a:pos x="971" y="473"/>
              </a:cxn>
              <a:cxn ang="0">
                <a:pos x="939" y="412"/>
              </a:cxn>
              <a:cxn ang="0">
                <a:pos x="905" y="353"/>
              </a:cxn>
              <a:cxn ang="0">
                <a:pos x="866" y="296"/>
              </a:cxn>
              <a:cxn ang="0">
                <a:pos x="823" y="243"/>
              </a:cxn>
              <a:cxn ang="0">
                <a:pos x="777" y="191"/>
              </a:cxn>
              <a:cxn ang="0">
                <a:pos x="729" y="144"/>
              </a:cxn>
              <a:cxn ang="0">
                <a:pos x="677" y="98"/>
              </a:cxn>
              <a:cxn ang="0">
                <a:pos x="622" y="56"/>
              </a:cxn>
              <a:cxn ang="0">
                <a:pos x="565" y="18"/>
              </a:cxn>
              <a:cxn ang="0">
                <a:pos x="536" y="0"/>
              </a:cxn>
            </a:cxnLst>
            <a:rect l="0" t="0" r="r" b="b"/>
            <a:pathLst>
              <a:path w="1072" h="1064">
                <a:moveTo>
                  <a:pt x="536" y="0"/>
                </a:moveTo>
                <a:lnTo>
                  <a:pt x="536" y="0"/>
                </a:lnTo>
                <a:lnTo>
                  <a:pt x="507" y="18"/>
                </a:lnTo>
                <a:lnTo>
                  <a:pt x="478" y="37"/>
                </a:lnTo>
                <a:lnTo>
                  <a:pt x="450" y="56"/>
                </a:lnTo>
                <a:lnTo>
                  <a:pt x="422" y="77"/>
                </a:lnTo>
                <a:lnTo>
                  <a:pt x="395" y="98"/>
                </a:lnTo>
                <a:lnTo>
                  <a:pt x="369" y="120"/>
                </a:lnTo>
                <a:lnTo>
                  <a:pt x="343" y="144"/>
                </a:lnTo>
                <a:lnTo>
                  <a:pt x="318" y="167"/>
                </a:lnTo>
                <a:lnTo>
                  <a:pt x="295" y="191"/>
                </a:lnTo>
                <a:lnTo>
                  <a:pt x="272" y="216"/>
                </a:lnTo>
                <a:lnTo>
                  <a:pt x="249" y="243"/>
                </a:lnTo>
                <a:lnTo>
                  <a:pt x="227" y="269"/>
                </a:lnTo>
                <a:lnTo>
                  <a:pt x="206" y="296"/>
                </a:lnTo>
                <a:lnTo>
                  <a:pt x="186" y="325"/>
                </a:lnTo>
                <a:lnTo>
                  <a:pt x="167" y="353"/>
                </a:lnTo>
                <a:lnTo>
                  <a:pt x="150" y="383"/>
                </a:lnTo>
                <a:lnTo>
                  <a:pt x="133" y="412"/>
                </a:lnTo>
                <a:lnTo>
                  <a:pt x="117" y="443"/>
                </a:lnTo>
                <a:lnTo>
                  <a:pt x="101" y="473"/>
                </a:lnTo>
                <a:lnTo>
                  <a:pt x="87" y="505"/>
                </a:lnTo>
                <a:lnTo>
                  <a:pt x="74" y="537"/>
                </a:lnTo>
                <a:lnTo>
                  <a:pt x="61" y="570"/>
                </a:lnTo>
                <a:lnTo>
                  <a:pt x="51" y="603"/>
                </a:lnTo>
                <a:lnTo>
                  <a:pt x="40" y="636"/>
                </a:lnTo>
                <a:lnTo>
                  <a:pt x="32" y="671"/>
                </a:lnTo>
                <a:lnTo>
                  <a:pt x="23" y="706"/>
                </a:lnTo>
                <a:lnTo>
                  <a:pt x="17" y="741"/>
                </a:lnTo>
                <a:lnTo>
                  <a:pt x="11" y="775"/>
                </a:lnTo>
                <a:lnTo>
                  <a:pt x="6" y="811"/>
                </a:lnTo>
                <a:lnTo>
                  <a:pt x="3" y="847"/>
                </a:lnTo>
                <a:lnTo>
                  <a:pt x="1" y="884"/>
                </a:lnTo>
                <a:lnTo>
                  <a:pt x="0" y="921"/>
                </a:lnTo>
                <a:lnTo>
                  <a:pt x="0" y="921"/>
                </a:lnTo>
                <a:lnTo>
                  <a:pt x="30" y="937"/>
                </a:lnTo>
                <a:lnTo>
                  <a:pt x="60" y="953"/>
                </a:lnTo>
                <a:lnTo>
                  <a:pt x="91" y="968"/>
                </a:lnTo>
                <a:lnTo>
                  <a:pt x="122" y="982"/>
                </a:lnTo>
                <a:lnTo>
                  <a:pt x="155" y="994"/>
                </a:lnTo>
                <a:lnTo>
                  <a:pt x="187" y="1006"/>
                </a:lnTo>
                <a:lnTo>
                  <a:pt x="220" y="1016"/>
                </a:lnTo>
                <a:lnTo>
                  <a:pt x="254" y="1027"/>
                </a:lnTo>
                <a:lnTo>
                  <a:pt x="287" y="1035"/>
                </a:lnTo>
                <a:lnTo>
                  <a:pt x="322" y="1043"/>
                </a:lnTo>
                <a:lnTo>
                  <a:pt x="357" y="1049"/>
                </a:lnTo>
                <a:lnTo>
                  <a:pt x="392" y="1054"/>
                </a:lnTo>
                <a:lnTo>
                  <a:pt x="428" y="1059"/>
                </a:lnTo>
                <a:lnTo>
                  <a:pt x="463" y="1062"/>
                </a:lnTo>
                <a:lnTo>
                  <a:pt x="499" y="1064"/>
                </a:lnTo>
                <a:lnTo>
                  <a:pt x="536" y="1064"/>
                </a:lnTo>
                <a:lnTo>
                  <a:pt x="536" y="1064"/>
                </a:lnTo>
                <a:lnTo>
                  <a:pt x="573" y="1064"/>
                </a:lnTo>
                <a:lnTo>
                  <a:pt x="609" y="1062"/>
                </a:lnTo>
                <a:lnTo>
                  <a:pt x="644" y="1059"/>
                </a:lnTo>
                <a:lnTo>
                  <a:pt x="680" y="1054"/>
                </a:lnTo>
                <a:lnTo>
                  <a:pt x="715" y="1049"/>
                </a:lnTo>
                <a:lnTo>
                  <a:pt x="750" y="1043"/>
                </a:lnTo>
                <a:lnTo>
                  <a:pt x="785" y="1035"/>
                </a:lnTo>
                <a:lnTo>
                  <a:pt x="818" y="1027"/>
                </a:lnTo>
                <a:lnTo>
                  <a:pt x="852" y="1016"/>
                </a:lnTo>
                <a:lnTo>
                  <a:pt x="885" y="1006"/>
                </a:lnTo>
                <a:lnTo>
                  <a:pt x="917" y="994"/>
                </a:lnTo>
                <a:lnTo>
                  <a:pt x="950" y="982"/>
                </a:lnTo>
                <a:lnTo>
                  <a:pt x="981" y="968"/>
                </a:lnTo>
                <a:lnTo>
                  <a:pt x="1012" y="953"/>
                </a:lnTo>
                <a:lnTo>
                  <a:pt x="1042" y="937"/>
                </a:lnTo>
                <a:lnTo>
                  <a:pt x="1072" y="921"/>
                </a:lnTo>
                <a:lnTo>
                  <a:pt x="1072" y="921"/>
                </a:lnTo>
                <a:lnTo>
                  <a:pt x="1071" y="884"/>
                </a:lnTo>
                <a:lnTo>
                  <a:pt x="1069" y="847"/>
                </a:lnTo>
                <a:lnTo>
                  <a:pt x="1066" y="811"/>
                </a:lnTo>
                <a:lnTo>
                  <a:pt x="1061" y="775"/>
                </a:lnTo>
                <a:lnTo>
                  <a:pt x="1056" y="741"/>
                </a:lnTo>
                <a:lnTo>
                  <a:pt x="1049" y="706"/>
                </a:lnTo>
                <a:lnTo>
                  <a:pt x="1040" y="671"/>
                </a:lnTo>
                <a:lnTo>
                  <a:pt x="1032" y="636"/>
                </a:lnTo>
                <a:lnTo>
                  <a:pt x="1021" y="603"/>
                </a:lnTo>
                <a:lnTo>
                  <a:pt x="1011" y="570"/>
                </a:lnTo>
                <a:lnTo>
                  <a:pt x="998" y="537"/>
                </a:lnTo>
                <a:lnTo>
                  <a:pt x="985" y="505"/>
                </a:lnTo>
                <a:lnTo>
                  <a:pt x="971" y="473"/>
                </a:lnTo>
                <a:lnTo>
                  <a:pt x="955" y="443"/>
                </a:lnTo>
                <a:lnTo>
                  <a:pt x="939" y="412"/>
                </a:lnTo>
                <a:lnTo>
                  <a:pt x="922" y="383"/>
                </a:lnTo>
                <a:lnTo>
                  <a:pt x="905" y="353"/>
                </a:lnTo>
                <a:lnTo>
                  <a:pt x="886" y="325"/>
                </a:lnTo>
                <a:lnTo>
                  <a:pt x="866" y="296"/>
                </a:lnTo>
                <a:lnTo>
                  <a:pt x="845" y="269"/>
                </a:lnTo>
                <a:lnTo>
                  <a:pt x="823" y="243"/>
                </a:lnTo>
                <a:lnTo>
                  <a:pt x="800" y="216"/>
                </a:lnTo>
                <a:lnTo>
                  <a:pt x="777" y="191"/>
                </a:lnTo>
                <a:lnTo>
                  <a:pt x="754" y="167"/>
                </a:lnTo>
                <a:lnTo>
                  <a:pt x="729" y="144"/>
                </a:lnTo>
                <a:lnTo>
                  <a:pt x="703" y="120"/>
                </a:lnTo>
                <a:lnTo>
                  <a:pt x="677" y="98"/>
                </a:lnTo>
                <a:lnTo>
                  <a:pt x="650" y="77"/>
                </a:lnTo>
                <a:lnTo>
                  <a:pt x="622" y="56"/>
                </a:lnTo>
                <a:lnTo>
                  <a:pt x="594" y="37"/>
                </a:lnTo>
                <a:lnTo>
                  <a:pt x="565" y="18"/>
                </a:lnTo>
                <a:lnTo>
                  <a:pt x="536" y="0"/>
                </a:lnTo>
                <a:lnTo>
                  <a:pt x="536" y="0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80000">
                <a:schemeClr val="tx2">
                  <a:lumMod val="75000"/>
                </a:schemeClr>
              </a:gs>
              <a:gs pos="100000">
                <a:srgbClr val="2A65AC"/>
              </a:gs>
            </a:gsLst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reeform 16"/>
          <p:cNvSpPr>
            <a:spLocks/>
          </p:cNvSpPr>
          <p:nvPr/>
        </p:nvSpPr>
        <p:spPr bwMode="auto">
          <a:xfrm>
            <a:off x="902249" y="3368354"/>
            <a:ext cx="1036375" cy="1015798"/>
          </a:xfrm>
          <a:custGeom>
            <a:avLst/>
            <a:gdLst/>
            <a:ahLst/>
            <a:cxnLst>
              <a:cxn ang="0">
                <a:pos x="1073" y="143"/>
              </a:cxn>
              <a:cxn ang="0">
                <a:pos x="1013" y="112"/>
              </a:cxn>
              <a:cxn ang="0">
                <a:pos x="950" y="82"/>
              </a:cxn>
              <a:cxn ang="0">
                <a:pos x="886" y="58"/>
              </a:cxn>
              <a:cxn ang="0">
                <a:pos x="819" y="38"/>
              </a:cxn>
              <a:cxn ang="0">
                <a:pos x="751" y="21"/>
              </a:cxn>
              <a:cxn ang="0">
                <a:pos x="680" y="10"/>
              </a:cxn>
              <a:cxn ang="0">
                <a:pos x="609" y="2"/>
              </a:cxn>
              <a:cxn ang="0">
                <a:pos x="536" y="0"/>
              </a:cxn>
              <a:cxn ang="0">
                <a:pos x="500" y="0"/>
              </a:cxn>
              <a:cxn ang="0">
                <a:pos x="428" y="5"/>
              </a:cxn>
              <a:cxn ang="0">
                <a:pos x="357" y="15"/>
              </a:cxn>
              <a:cxn ang="0">
                <a:pos x="289" y="29"/>
              </a:cxn>
              <a:cxn ang="0">
                <a:pos x="221" y="48"/>
              </a:cxn>
              <a:cxn ang="0">
                <a:pos x="155" y="70"/>
              </a:cxn>
              <a:cxn ang="0">
                <a:pos x="92" y="96"/>
              </a:cxn>
              <a:cxn ang="0">
                <a:pos x="30" y="127"/>
              </a:cxn>
              <a:cxn ang="0">
                <a:pos x="0" y="143"/>
              </a:cxn>
              <a:cxn ang="0">
                <a:pos x="3" y="217"/>
              </a:cxn>
              <a:cxn ang="0">
                <a:pos x="11" y="289"/>
              </a:cxn>
              <a:cxn ang="0">
                <a:pos x="23" y="359"/>
              </a:cxn>
              <a:cxn ang="0">
                <a:pos x="41" y="428"/>
              </a:cxn>
              <a:cxn ang="0">
                <a:pos x="62" y="494"/>
              </a:cxn>
              <a:cxn ang="0">
                <a:pos x="87" y="559"/>
              </a:cxn>
              <a:cxn ang="0">
                <a:pos x="117" y="621"/>
              </a:cxn>
              <a:cxn ang="0">
                <a:pos x="151" y="682"/>
              </a:cxn>
              <a:cxn ang="0">
                <a:pos x="187" y="740"/>
              </a:cxn>
              <a:cxn ang="0">
                <a:pos x="229" y="795"/>
              </a:cxn>
              <a:cxn ang="0">
                <a:pos x="272" y="848"/>
              </a:cxn>
              <a:cxn ang="0">
                <a:pos x="319" y="897"/>
              </a:cxn>
              <a:cxn ang="0">
                <a:pos x="370" y="944"/>
              </a:cxn>
              <a:cxn ang="0">
                <a:pos x="422" y="987"/>
              </a:cxn>
              <a:cxn ang="0">
                <a:pos x="478" y="1027"/>
              </a:cxn>
              <a:cxn ang="0">
                <a:pos x="537" y="1064"/>
              </a:cxn>
              <a:cxn ang="0">
                <a:pos x="538" y="1027"/>
              </a:cxn>
              <a:cxn ang="0">
                <a:pos x="543" y="954"/>
              </a:cxn>
              <a:cxn ang="0">
                <a:pos x="554" y="884"/>
              </a:cxn>
              <a:cxn ang="0">
                <a:pos x="569" y="814"/>
              </a:cxn>
              <a:cxn ang="0">
                <a:pos x="588" y="746"/>
              </a:cxn>
              <a:cxn ang="0">
                <a:pos x="611" y="680"/>
              </a:cxn>
              <a:cxn ang="0">
                <a:pos x="638" y="616"/>
              </a:cxn>
              <a:cxn ang="0">
                <a:pos x="670" y="555"/>
              </a:cxn>
              <a:cxn ang="0">
                <a:pos x="704" y="496"/>
              </a:cxn>
              <a:cxn ang="0">
                <a:pos x="743" y="439"/>
              </a:cxn>
              <a:cxn ang="0">
                <a:pos x="786" y="386"/>
              </a:cxn>
              <a:cxn ang="0">
                <a:pos x="832" y="334"/>
              </a:cxn>
              <a:cxn ang="0">
                <a:pos x="880" y="287"/>
              </a:cxn>
              <a:cxn ang="0">
                <a:pos x="932" y="241"/>
              </a:cxn>
              <a:cxn ang="0">
                <a:pos x="987" y="199"/>
              </a:cxn>
              <a:cxn ang="0">
                <a:pos x="1044" y="161"/>
              </a:cxn>
              <a:cxn ang="0">
                <a:pos x="1073" y="143"/>
              </a:cxn>
            </a:cxnLst>
            <a:rect l="0" t="0" r="r" b="b"/>
            <a:pathLst>
              <a:path w="1073" h="1064">
                <a:moveTo>
                  <a:pt x="1073" y="143"/>
                </a:moveTo>
                <a:lnTo>
                  <a:pt x="1073" y="143"/>
                </a:lnTo>
                <a:lnTo>
                  <a:pt x="1044" y="128"/>
                </a:lnTo>
                <a:lnTo>
                  <a:pt x="1013" y="112"/>
                </a:lnTo>
                <a:lnTo>
                  <a:pt x="981" y="97"/>
                </a:lnTo>
                <a:lnTo>
                  <a:pt x="950" y="82"/>
                </a:lnTo>
                <a:lnTo>
                  <a:pt x="918" y="70"/>
                </a:lnTo>
                <a:lnTo>
                  <a:pt x="886" y="58"/>
                </a:lnTo>
                <a:lnTo>
                  <a:pt x="852" y="48"/>
                </a:lnTo>
                <a:lnTo>
                  <a:pt x="819" y="38"/>
                </a:lnTo>
                <a:lnTo>
                  <a:pt x="784" y="29"/>
                </a:lnTo>
                <a:lnTo>
                  <a:pt x="751" y="21"/>
                </a:lnTo>
                <a:lnTo>
                  <a:pt x="716" y="15"/>
                </a:lnTo>
                <a:lnTo>
                  <a:pt x="680" y="10"/>
                </a:lnTo>
                <a:lnTo>
                  <a:pt x="645" y="5"/>
                </a:lnTo>
                <a:lnTo>
                  <a:pt x="609" y="2"/>
                </a:lnTo>
                <a:lnTo>
                  <a:pt x="573" y="0"/>
                </a:lnTo>
                <a:lnTo>
                  <a:pt x="536" y="0"/>
                </a:lnTo>
                <a:lnTo>
                  <a:pt x="536" y="0"/>
                </a:lnTo>
                <a:lnTo>
                  <a:pt x="500" y="0"/>
                </a:lnTo>
                <a:lnTo>
                  <a:pt x="463" y="2"/>
                </a:lnTo>
                <a:lnTo>
                  <a:pt x="428" y="5"/>
                </a:lnTo>
                <a:lnTo>
                  <a:pt x="393" y="10"/>
                </a:lnTo>
                <a:lnTo>
                  <a:pt x="357" y="15"/>
                </a:lnTo>
                <a:lnTo>
                  <a:pt x="322" y="21"/>
                </a:lnTo>
                <a:lnTo>
                  <a:pt x="289" y="29"/>
                </a:lnTo>
                <a:lnTo>
                  <a:pt x="254" y="37"/>
                </a:lnTo>
                <a:lnTo>
                  <a:pt x="221" y="48"/>
                </a:lnTo>
                <a:lnTo>
                  <a:pt x="187" y="58"/>
                </a:lnTo>
                <a:lnTo>
                  <a:pt x="155" y="70"/>
                </a:lnTo>
                <a:lnTo>
                  <a:pt x="123" y="82"/>
                </a:lnTo>
                <a:lnTo>
                  <a:pt x="92" y="96"/>
                </a:lnTo>
                <a:lnTo>
                  <a:pt x="60" y="112"/>
                </a:lnTo>
                <a:lnTo>
                  <a:pt x="30" y="127"/>
                </a:lnTo>
                <a:lnTo>
                  <a:pt x="0" y="143"/>
                </a:lnTo>
                <a:lnTo>
                  <a:pt x="0" y="143"/>
                </a:lnTo>
                <a:lnTo>
                  <a:pt x="1" y="180"/>
                </a:lnTo>
                <a:lnTo>
                  <a:pt x="3" y="217"/>
                </a:lnTo>
                <a:lnTo>
                  <a:pt x="6" y="253"/>
                </a:lnTo>
                <a:lnTo>
                  <a:pt x="11" y="289"/>
                </a:lnTo>
                <a:lnTo>
                  <a:pt x="17" y="323"/>
                </a:lnTo>
                <a:lnTo>
                  <a:pt x="23" y="359"/>
                </a:lnTo>
                <a:lnTo>
                  <a:pt x="32" y="393"/>
                </a:lnTo>
                <a:lnTo>
                  <a:pt x="41" y="428"/>
                </a:lnTo>
                <a:lnTo>
                  <a:pt x="51" y="461"/>
                </a:lnTo>
                <a:lnTo>
                  <a:pt x="62" y="494"/>
                </a:lnTo>
                <a:lnTo>
                  <a:pt x="74" y="527"/>
                </a:lnTo>
                <a:lnTo>
                  <a:pt x="87" y="559"/>
                </a:lnTo>
                <a:lnTo>
                  <a:pt x="102" y="591"/>
                </a:lnTo>
                <a:lnTo>
                  <a:pt x="117" y="621"/>
                </a:lnTo>
                <a:lnTo>
                  <a:pt x="133" y="652"/>
                </a:lnTo>
                <a:lnTo>
                  <a:pt x="151" y="682"/>
                </a:lnTo>
                <a:lnTo>
                  <a:pt x="168" y="711"/>
                </a:lnTo>
                <a:lnTo>
                  <a:pt x="187" y="740"/>
                </a:lnTo>
                <a:lnTo>
                  <a:pt x="207" y="768"/>
                </a:lnTo>
                <a:lnTo>
                  <a:pt x="229" y="795"/>
                </a:lnTo>
                <a:lnTo>
                  <a:pt x="250" y="821"/>
                </a:lnTo>
                <a:lnTo>
                  <a:pt x="272" y="848"/>
                </a:lnTo>
                <a:lnTo>
                  <a:pt x="295" y="873"/>
                </a:lnTo>
                <a:lnTo>
                  <a:pt x="319" y="897"/>
                </a:lnTo>
                <a:lnTo>
                  <a:pt x="344" y="921"/>
                </a:lnTo>
                <a:lnTo>
                  <a:pt x="370" y="944"/>
                </a:lnTo>
                <a:lnTo>
                  <a:pt x="396" y="966"/>
                </a:lnTo>
                <a:lnTo>
                  <a:pt x="422" y="987"/>
                </a:lnTo>
                <a:lnTo>
                  <a:pt x="450" y="1008"/>
                </a:lnTo>
                <a:lnTo>
                  <a:pt x="478" y="1027"/>
                </a:lnTo>
                <a:lnTo>
                  <a:pt x="508" y="1046"/>
                </a:lnTo>
                <a:lnTo>
                  <a:pt x="537" y="1064"/>
                </a:lnTo>
                <a:lnTo>
                  <a:pt x="537" y="1064"/>
                </a:lnTo>
                <a:lnTo>
                  <a:pt x="538" y="1027"/>
                </a:lnTo>
                <a:lnTo>
                  <a:pt x="540" y="990"/>
                </a:lnTo>
                <a:lnTo>
                  <a:pt x="543" y="954"/>
                </a:lnTo>
                <a:lnTo>
                  <a:pt x="548" y="918"/>
                </a:lnTo>
                <a:lnTo>
                  <a:pt x="554" y="884"/>
                </a:lnTo>
                <a:lnTo>
                  <a:pt x="560" y="849"/>
                </a:lnTo>
                <a:lnTo>
                  <a:pt x="569" y="814"/>
                </a:lnTo>
                <a:lnTo>
                  <a:pt x="577" y="779"/>
                </a:lnTo>
                <a:lnTo>
                  <a:pt x="588" y="746"/>
                </a:lnTo>
                <a:lnTo>
                  <a:pt x="598" y="713"/>
                </a:lnTo>
                <a:lnTo>
                  <a:pt x="611" y="680"/>
                </a:lnTo>
                <a:lnTo>
                  <a:pt x="624" y="648"/>
                </a:lnTo>
                <a:lnTo>
                  <a:pt x="638" y="616"/>
                </a:lnTo>
                <a:lnTo>
                  <a:pt x="654" y="586"/>
                </a:lnTo>
                <a:lnTo>
                  <a:pt x="670" y="555"/>
                </a:lnTo>
                <a:lnTo>
                  <a:pt x="687" y="526"/>
                </a:lnTo>
                <a:lnTo>
                  <a:pt x="704" y="496"/>
                </a:lnTo>
                <a:lnTo>
                  <a:pt x="723" y="468"/>
                </a:lnTo>
                <a:lnTo>
                  <a:pt x="743" y="439"/>
                </a:lnTo>
                <a:lnTo>
                  <a:pt x="764" y="412"/>
                </a:lnTo>
                <a:lnTo>
                  <a:pt x="786" y="386"/>
                </a:lnTo>
                <a:lnTo>
                  <a:pt x="809" y="359"/>
                </a:lnTo>
                <a:lnTo>
                  <a:pt x="832" y="334"/>
                </a:lnTo>
                <a:lnTo>
                  <a:pt x="855" y="310"/>
                </a:lnTo>
                <a:lnTo>
                  <a:pt x="880" y="287"/>
                </a:lnTo>
                <a:lnTo>
                  <a:pt x="906" y="263"/>
                </a:lnTo>
                <a:lnTo>
                  <a:pt x="932" y="241"/>
                </a:lnTo>
                <a:lnTo>
                  <a:pt x="959" y="220"/>
                </a:lnTo>
                <a:lnTo>
                  <a:pt x="987" y="199"/>
                </a:lnTo>
                <a:lnTo>
                  <a:pt x="1015" y="180"/>
                </a:lnTo>
                <a:lnTo>
                  <a:pt x="1044" y="161"/>
                </a:lnTo>
                <a:lnTo>
                  <a:pt x="1073" y="143"/>
                </a:lnTo>
                <a:lnTo>
                  <a:pt x="1073" y="143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17"/>
          <p:cNvSpPr>
            <a:spLocks/>
          </p:cNvSpPr>
          <p:nvPr/>
        </p:nvSpPr>
        <p:spPr bwMode="auto">
          <a:xfrm>
            <a:off x="1938624" y="3368354"/>
            <a:ext cx="1036375" cy="1015798"/>
          </a:xfrm>
          <a:custGeom>
            <a:avLst/>
            <a:gdLst/>
            <a:ahLst/>
            <a:cxnLst>
              <a:cxn ang="0">
                <a:pos x="537" y="0"/>
              </a:cxn>
              <a:cxn ang="0">
                <a:pos x="464" y="2"/>
              </a:cxn>
              <a:cxn ang="0">
                <a:pos x="393" y="10"/>
              </a:cxn>
              <a:cxn ang="0">
                <a:pos x="322" y="21"/>
              </a:cxn>
              <a:cxn ang="0">
                <a:pos x="254" y="38"/>
              </a:cxn>
              <a:cxn ang="0">
                <a:pos x="187" y="58"/>
              </a:cxn>
              <a:cxn ang="0">
                <a:pos x="123" y="82"/>
              </a:cxn>
              <a:cxn ang="0">
                <a:pos x="60" y="112"/>
              </a:cxn>
              <a:cxn ang="0">
                <a:pos x="0" y="143"/>
              </a:cxn>
              <a:cxn ang="0">
                <a:pos x="29" y="161"/>
              </a:cxn>
              <a:cxn ang="0">
                <a:pos x="86" y="199"/>
              </a:cxn>
              <a:cxn ang="0">
                <a:pos x="141" y="241"/>
              </a:cxn>
              <a:cxn ang="0">
                <a:pos x="193" y="287"/>
              </a:cxn>
              <a:cxn ang="0">
                <a:pos x="241" y="334"/>
              </a:cxn>
              <a:cxn ang="0">
                <a:pos x="287" y="386"/>
              </a:cxn>
              <a:cxn ang="0">
                <a:pos x="330" y="439"/>
              </a:cxn>
              <a:cxn ang="0">
                <a:pos x="369" y="496"/>
              </a:cxn>
              <a:cxn ang="0">
                <a:pos x="403" y="555"/>
              </a:cxn>
              <a:cxn ang="0">
                <a:pos x="435" y="616"/>
              </a:cxn>
              <a:cxn ang="0">
                <a:pos x="462" y="680"/>
              </a:cxn>
              <a:cxn ang="0">
                <a:pos x="485" y="746"/>
              </a:cxn>
              <a:cxn ang="0">
                <a:pos x="504" y="814"/>
              </a:cxn>
              <a:cxn ang="0">
                <a:pos x="520" y="884"/>
              </a:cxn>
              <a:cxn ang="0">
                <a:pos x="530" y="954"/>
              </a:cxn>
              <a:cxn ang="0">
                <a:pos x="535" y="1027"/>
              </a:cxn>
              <a:cxn ang="0">
                <a:pos x="536" y="1064"/>
              </a:cxn>
              <a:cxn ang="0">
                <a:pos x="595" y="1027"/>
              </a:cxn>
              <a:cxn ang="0">
                <a:pos x="651" y="987"/>
              </a:cxn>
              <a:cxn ang="0">
                <a:pos x="703" y="944"/>
              </a:cxn>
              <a:cxn ang="0">
                <a:pos x="754" y="897"/>
              </a:cxn>
              <a:cxn ang="0">
                <a:pos x="801" y="848"/>
              </a:cxn>
              <a:cxn ang="0">
                <a:pos x="846" y="795"/>
              </a:cxn>
              <a:cxn ang="0">
                <a:pos x="886" y="740"/>
              </a:cxn>
              <a:cxn ang="0">
                <a:pos x="922" y="682"/>
              </a:cxn>
              <a:cxn ang="0">
                <a:pos x="956" y="621"/>
              </a:cxn>
              <a:cxn ang="0">
                <a:pos x="986" y="559"/>
              </a:cxn>
              <a:cxn ang="0">
                <a:pos x="1011" y="494"/>
              </a:cxn>
              <a:cxn ang="0">
                <a:pos x="1032" y="428"/>
              </a:cxn>
              <a:cxn ang="0">
                <a:pos x="1050" y="359"/>
              </a:cxn>
              <a:cxn ang="0">
                <a:pos x="1062" y="289"/>
              </a:cxn>
              <a:cxn ang="0">
                <a:pos x="1070" y="217"/>
              </a:cxn>
              <a:cxn ang="0">
                <a:pos x="1073" y="143"/>
              </a:cxn>
              <a:cxn ang="0">
                <a:pos x="1043" y="127"/>
              </a:cxn>
              <a:cxn ang="0">
                <a:pos x="981" y="96"/>
              </a:cxn>
              <a:cxn ang="0">
                <a:pos x="918" y="70"/>
              </a:cxn>
              <a:cxn ang="0">
                <a:pos x="853" y="48"/>
              </a:cxn>
              <a:cxn ang="0">
                <a:pos x="784" y="29"/>
              </a:cxn>
              <a:cxn ang="0">
                <a:pos x="716" y="15"/>
              </a:cxn>
              <a:cxn ang="0">
                <a:pos x="645" y="5"/>
              </a:cxn>
              <a:cxn ang="0">
                <a:pos x="573" y="0"/>
              </a:cxn>
              <a:cxn ang="0">
                <a:pos x="537" y="0"/>
              </a:cxn>
            </a:cxnLst>
            <a:rect l="0" t="0" r="r" b="b"/>
            <a:pathLst>
              <a:path w="1073" h="1064">
                <a:moveTo>
                  <a:pt x="537" y="0"/>
                </a:moveTo>
                <a:lnTo>
                  <a:pt x="537" y="0"/>
                </a:lnTo>
                <a:lnTo>
                  <a:pt x="500" y="0"/>
                </a:lnTo>
                <a:lnTo>
                  <a:pt x="464" y="2"/>
                </a:lnTo>
                <a:lnTo>
                  <a:pt x="428" y="5"/>
                </a:lnTo>
                <a:lnTo>
                  <a:pt x="393" y="10"/>
                </a:lnTo>
                <a:lnTo>
                  <a:pt x="357" y="15"/>
                </a:lnTo>
                <a:lnTo>
                  <a:pt x="322" y="21"/>
                </a:lnTo>
                <a:lnTo>
                  <a:pt x="289" y="29"/>
                </a:lnTo>
                <a:lnTo>
                  <a:pt x="254" y="38"/>
                </a:lnTo>
                <a:lnTo>
                  <a:pt x="221" y="48"/>
                </a:lnTo>
                <a:lnTo>
                  <a:pt x="187" y="58"/>
                </a:lnTo>
                <a:lnTo>
                  <a:pt x="155" y="70"/>
                </a:lnTo>
                <a:lnTo>
                  <a:pt x="123" y="82"/>
                </a:lnTo>
                <a:lnTo>
                  <a:pt x="92" y="97"/>
                </a:lnTo>
                <a:lnTo>
                  <a:pt x="60" y="112"/>
                </a:lnTo>
                <a:lnTo>
                  <a:pt x="29" y="128"/>
                </a:lnTo>
                <a:lnTo>
                  <a:pt x="0" y="143"/>
                </a:lnTo>
                <a:lnTo>
                  <a:pt x="0" y="143"/>
                </a:lnTo>
                <a:lnTo>
                  <a:pt x="29" y="161"/>
                </a:lnTo>
                <a:lnTo>
                  <a:pt x="59" y="180"/>
                </a:lnTo>
                <a:lnTo>
                  <a:pt x="86" y="199"/>
                </a:lnTo>
                <a:lnTo>
                  <a:pt x="115" y="220"/>
                </a:lnTo>
                <a:lnTo>
                  <a:pt x="141" y="241"/>
                </a:lnTo>
                <a:lnTo>
                  <a:pt x="167" y="263"/>
                </a:lnTo>
                <a:lnTo>
                  <a:pt x="193" y="287"/>
                </a:lnTo>
                <a:lnTo>
                  <a:pt x="218" y="310"/>
                </a:lnTo>
                <a:lnTo>
                  <a:pt x="241" y="334"/>
                </a:lnTo>
                <a:lnTo>
                  <a:pt x="264" y="359"/>
                </a:lnTo>
                <a:lnTo>
                  <a:pt x="287" y="386"/>
                </a:lnTo>
                <a:lnTo>
                  <a:pt x="309" y="412"/>
                </a:lnTo>
                <a:lnTo>
                  <a:pt x="330" y="439"/>
                </a:lnTo>
                <a:lnTo>
                  <a:pt x="350" y="468"/>
                </a:lnTo>
                <a:lnTo>
                  <a:pt x="369" y="496"/>
                </a:lnTo>
                <a:lnTo>
                  <a:pt x="386" y="526"/>
                </a:lnTo>
                <a:lnTo>
                  <a:pt x="403" y="555"/>
                </a:lnTo>
                <a:lnTo>
                  <a:pt x="419" y="586"/>
                </a:lnTo>
                <a:lnTo>
                  <a:pt x="435" y="616"/>
                </a:lnTo>
                <a:lnTo>
                  <a:pt x="449" y="648"/>
                </a:lnTo>
                <a:lnTo>
                  <a:pt x="462" y="680"/>
                </a:lnTo>
                <a:lnTo>
                  <a:pt x="475" y="713"/>
                </a:lnTo>
                <a:lnTo>
                  <a:pt x="485" y="746"/>
                </a:lnTo>
                <a:lnTo>
                  <a:pt x="496" y="779"/>
                </a:lnTo>
                <a:lnTo>
                  <a:pt x="504" y="814"/>
                </a:lnTo>
                <a:lnTo>
                  <a:pt x="513" y="849"/>
                </a:lnTo>
                <a:lnTo>
                  <a:pt x="520" y="884"/>
                </a:lnTo>
                <a:lnTo>
                  <a:pt x="525" y="918"/>
                </a:lnTo>
                <a:lnTo>
                  <a:pt x="530" y="954"/>
                </a:lnTo>
                <a:lnTo>
                  <a:pt x="533" y="990"/>
                </a:lnTo>
                <a:lnTo>
                  <a:pt x="535" y="1027"/>
                </a:lnTo>
                <a:lnTo>
                  <a:pt x="536" y="1064"/>
                </a:lnTo>
                <a:lnTo>
                  <a:pt x="536" y="1064"/>
                </a:lnTo>
                <a:lnTo>
                  <a:pt x="565" y="1046"/>
                </a:lnTo>
                <a:lnTo>
                  <a:pt x="595" y="1027"/>
                </a:lnTo>
                <a:lnTo>
                  <a:pt x="623" y="1008"/>
                </a:lnTo>
                <a:lnTo>
                  <a:pt x="651" y="987"/>
                </a:lnTo>
                <a:lnTo>
                  <a:pt x="677" y="966"/>
                </a:lnTo>
                <a:lnTo>
                  <a:pt x="703" y="944"/>
                </a:lnTo>
                <a:lnTo>
                  <a:pt x="730" y="921"/>
                </a:lnTo>
                <a:lnTo>
                  <a:pt x="754" y="897"/>
                </a:lnTo>
                <a:lnTo>
                  <a:pt x="778" y="873"/>
                </a:lnTo>
                <a:lnTo>
                  <a:pt x="801" y="848"/>
                </a:lnTo>
                <a:lnTo>
                  <a:pt x="823" y="821"/>
                </a:lnTo>
                <a:lnTo>
                  <a:pt x="846" y="795"/>
                </a:lnTo>
                <a:lnTo>
                  <a:pt x="866" y="768"/>
                </a:lnTo>
                <a:lnTo>
                  <a:pt x="886" y="740"/>
                </a:lnTo>
                <a:lnTo>
                  <a:pt x="905" y="711"/>
                </a:lnTo>
                <a:lnTo>
                  <a:pt x="922" y="682"/>
                </a:lnTo>
                <a:lnTo>
                  <a:pt x="940" y="652"/>
                </a:lnTo>
                <a:lnTo>
                  <a:pt x="956" y="621"/>
                </a:lnTo>
                <a:lnTo>
                  <a:pt x="971" y="591"/>
                </a:lnTo>
                <a:lnTo>
                  <a:pt x="986" y="559"/>
                </a:lnTo>
                <a:lnTo>
                  <a:pt x="999" y="527"/>
                </a:lnTo>
                <a:lnTo>
                  <a:pt x="1011" y="494"/>
                </a:lnTo>
                <a:lnTo>
                  <a:pt x="1022" y="461"/>
                </a:lnTo>
                <a:lnTo>
                  <a:pt x="1032" y="428"/>
                </a:lnTo>
                <a:lnTo>
                  <a:pt x="1041" y="393"/>
                </a:lnTo>
                <a:lnTo>
                  <a:pt x="1050" y="359"/>
                </a:lnTo>
                <a:lnTo>
                  <a:pt x="1056" y="323"/>
                </a:lnTo>
                <a:lnTo>
                  <a:pt x="1062" y="289"/>
                </a:lnTo>
                <a:lnTo>
                  <a:pt x="1067" y="253"/>
                </a:lnTo>
                <a:lnTo>
                  <a:pt x="1070" y="217"/>
                </a:lnTo>
                <a:lnTo>
                  <a:pt x="1072" y="180"/>
                </a:lnTo>
                <a:lnTo>
                  <a:pt x="1073" y="143"/>
                </a:lnTo>
                <a:lnTo>
                  <a:pt x="1073" y="143"/>
                </a:lnTo>
                <a:lnTo>
                  <a:pt x="1043" y="127"/>
                </a:lnTo>
                <a:lnTo>
                  <a:pt x="1013" y="112"/>
                </a:lnTo>
                <a:lnTo>
                  <a:pt x="981" y="96"/>
                </a:lnTo>
                <a:lnTo>
                  <a:pt x="950" y="82"/>
                </a:lnTo>
                <a:lnTo>
                  <a:pt x="918" y="70"/>
                </a:lnTo>
                <a:lnTo>
                  <a:pt x="886" y="58"/>
                </a:lnTo>
                <a:lnTo>
                  <a:pt x="853" y="48"/>
                </a:lnTo>
                <a:lnTo>
                  <a:pt x="819" y="37"/>
                </a:lnTo>
                <a:lnTo>
                  <a:pt x="784" y="29"/>
                </a:lnTo>
                <a:lnTo>
                  <a:pt x="751" y="21"/>
                </a:lnTo>
                <a:lnTo>
                  <a:pt x="716" y="15"/>
                </a:lnTo>
                <a:lnTo>
                  <a:pt x="680" y="10"/>
                </a:lnTo>
                <a:lnTo>
                  <a:pt x="645" y="5"/>
                </a:lnTo>
                <a:lnTo>
                  <a:pt x="610" y="2"/>
                </a:lnTo>
                <a:lnTo>
                  <a:pt x="573" y="0"/>
                </a:lnTo>
                <a:lnTo>
                  <a:pt x="537" y="0"/>
                </a:lnTo>
                <a:lnTo>
                  <a:pt x="537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Freeform 22"/>
          <p:cNvSpPr>
            <a:spLocks/>
          </p:cNvSpPr>
          <p:nvPr/>
        </p:nvSpPr>
        <p:spPr bwMode="auto">
          <a:xfrm>
            <a:off x="510385" y="3367827"/>
            <a:ext cx="1754885" cy="530884"/>
          </a:xfrm>
          <a:custGeom>
            <a:avLst/>
            <a:gdLst/>
            <a:ahLst/>
            <a:cxnLst>
              <a:cxn ang="0">
                <a:pos x="0" y="1576"/>
              </a:cxn>
              <a:cxn ang="0">
                <a:pos x="50" y="1462"/>
              </a:cxn>
              <a:cxn ang="0">
                <a:pos x="108" y="1350"/>
              </a:cxn>
              <a:cxn ang="0">
                <a:pos x="170" y="1242"/>
              </a:cxn>
              <a:cxn ang="0">
                <a:pos x="238" y="1138"/>
              </a:cxn>
              <a:cxn ang="0">
                <a:pos x="310" y="1036"/>
              </a:cxn>
              <a:cxn ang="0">
                <a:pos x="386" y="940"/>
              </a:cxn>
              <a:cxn ang="0">
                <a:pos x="468" y="846"/>
              </a:cxn>
              <a:cxn ang="0">
                <a:pos x="552" y="756"/>
              </a:cxn>
              <a:cxn ang="0">
                <a:pos x="596" y="712"/>
              </a:cxn>
              <a:cxn ang="0">
                <a:pos x="688" y="630"/>
              </a:cxn>
              <a:cxn ang="0">
                <a:pos x="784" y="550"/>
              </a:cxn>
              <a:cxn ang="0">
                <a:pos x="884" y="476"/>
              </a:cxn>
              <a:cxn ang="0">
                <a:pos x="986" y="406"/>
              </a:cxn>
              <a:cxn ang="0">
                <a:pos x="1092" y="342"/>
              </a:cxn>
              <a:cxn ang="0">
                <a:pos x="1202" y="282"/>
              </a:cxn>
              <a:cxn ang="0">
                <a:pos x="1316" y="228"/>
              </a:cxn>
              <a:cxn ang="0">
                <a:pos x="1374" y="202"/>
              </a:cxn>
              <a:cxn ang="0">
                <a:pos x="1490" y="156"/>
              </a:cxn>
              <a:cxn ang="0">
                <a:pos x="1610" y="116"/>
              </a:cxn>
              <a:cxn ang="0">
                <a:pos x="1732" y="80"/>
              </a:cxn>
              <a:cxn ang="0">
                <a:pos x="1858" y="52"/>
              </a:cxn>
              <a:cxn ang="0">
                <a:pos x="1984" y="30"/>
              </a:cxn>
              <a:cxn ang="0">
                <a:pos x="2114" y="12"/>
              </a:cxn>
              <a:cxn ang="0">
                <a:pos x="2246" y="2"/>
              </a:cxn>
              <a:cxn ang="0">
                <a:pos x="2378" y="0"/>
              </a:cxn>
              <a:cxn ang="0">
                <a:pos x="2444" y="0"/>
              </a:cxn>
              <a:cxn ang="0">
                <a:pos x="2576" y="8"/>
              </a:cxn>
              <a:cxn ang="0">
                <a:pos x="2706" y="20"/>
              </a:cxn>
              <a:cxn ang="0">
                <a:pos x="2834" y="40"/>
              </a:cxn>
              <a:cxn ang="0">
                <a:pos x="2962" y="66"/>
              </a:cxn>
              <a:cxn ang="0">
                <a:pos x="3084" y="98"/>
              </a:cxn>
              <a:cxn ang="0">
                <a:pos x="3206" y="136"/>
              </a:cxn>
              <a:cxn ang="0">
                <a:pos x="3324" y="178"/>
              </a:cxn>
              <a:cxn ang="0">
                <a:pos x="3382" y="202"/>
              </a:cxn>
              <a:cxn ang="0">
                <a:pos x="3498" y="254"/>
              </a:cxn>
              <a:cxn ang="0">
                <a:pos x="3608" y="312"/>
              </a:cxn>
              <a:cxn ang="0">
                <a:pos x="3716" y="374"/>
              </a:cxn>
              <a:cxn ang="0">
                <a:pos x="3822" y="440"/>
              </a:cxn>
              <a:cxn ang="0">
                <a:pos x="3922" y="512"/>
              </a:cxn>
              <a:cxn ang="0">
                <a:pos x="4020" y="590"/>
              </a:cxn>
              <a:cxn ang="0">
                <a:pos x="4114" y="670"/>
              </a:cxn>
              <a:cxn ang="0">
                <a:pos x="4204" y="756"/>
              </a:cxn>
              <a:cxn ang="0">
                <a:pos x="4246" y="800"/>
              </a:cxn>
              <a:cxn ang="0">
                <a:pos x="4330" y="892"/>
              </a:cxn>
              <a:cxn ang="0">
                <a:pos x="4410" y="988"/>
              </a:cxn>
              <a:cxn ang="0">
                <a:pos x="4484" y="1086"/>
              </a:cxn>
              <a:cxn ang="0">
                <a:pos x="4552" y="1190"/>
              </a:cxn>
              <a:cxn ang="0">
                <a:pos x="4618" y="1296"/>
              </a:cxn>
              <a:cxn ang="0">
                <a:pos x="4678" y="1406"/>
              </a:cxn>
              <a:cxn ang="0">
                <a:pos x="4732" y="1518"/>
              </a:cxn>
              <a:cxn ang="0">
                <a:pos x="0" y="1576"/>
              </a:cxn>
            </a:cxnLst>
            <a:rect l="0" t="0" r="r" b="b"/>
            <a:pathLst>
              <a:path w="4756" h="1576">
                <a:moveTo>
                  <a:pt x="0" y="1576"/>
                </a:moveTo>
                <a:lnTo>
                  <a:pt x="0" y="1576"/>
                </a:lnTo>
                <a:lnTo>
                  <a:pt x="24" y="1518"/>
                </a:lnTo>
                <a:lnTo>
                  <a:pt x="50" y="1462"/>
                </a:lnTo>
                <a:lnTo>
                  <a:pt x="78" y="1406"/>
                </a:lnTo>
                <a:lnTo>
                  <a:pt x="108" y="1350"/>
                </a:lnTo>
                <a:lnTo>
                  <a:pt x="138" y="1296"/>
                </a:lnTo>
                <a:lnTo>
                  <a:pt x="170" y="1242"/>
                </a:lnTo>
                <a:lnTo>
                  <a:pt x="204" y="1190"/>
                </a:lnTo>
                <a:lnTo>
                  <a:pt x="238" y="1138"/>
                </a:lnTo>
                <a:lnTo>
                  <a:pt x="272" y="1086"/>
                </a:lnTo>
                <a:lnTo>
                  <a:pt x="310" y="1036"/>
                </a:lnTo>
                <a:lnTo>
                  <a:pt x="348" y="988"/>
                </a:lnTo>
                <a:lnTo>
                  <a:pt x="386" y="940"/>
                </a:lnTo>
                <a:lnTo>
                  <a:pt x="426" y="892"/>
                </a:lnTo>
                <a:lnTo>
                  <a:pt x="468" y="846"/>
                </a:lnTo>
                <a:lnTo>
                  <a:pt x="510" y="800"/>
                </a:lnTo>
                <a:lnTo>
                  <a:pt x="552" y="756"/>
                </a:lnTo>
                <a:lnTo>
                  <a:pt x="552" y="756"/>
                </a:lnTo>
                <a:lnTo>
                  <a:pt x="596" y="712"/>
                </a:lnTo>
                <a:lnTo>
                  <a:pt x="642" y="670"/>
                </a:lnTo>
                <a:lnTo>
                  <a:pt x="688" y="630"/>
                </a:lnTo>
                <a:lnTo>
                  <a:pt x="736" y="590"/>
                </a:lnTo>
                <a:lnTo>
                  <a:pt x="784" y="550"/>
                </a:lnTo>
                <a:lnTo>
                  <a:pt x="834" y="512"/>
                </a:lnTo>
                <a:lnTo>
                  <a:pt x="884" y="476"/>
                </a:lnTo>
                <a:lnTo>
                  <a:pt x="934" y="440"/>
                </a:lnTo>
                <a:lnTo>
                  <a:pt x="986" y="406"/>
                </a:lnTo>
                <a:lnTo>
                  <a:pt x="1040" y="374"/>
                </a:lnTo>
                <a:lnTo>
                  <a:pt x="1092" y="342"/>
                </a:lnTo>
                <a:lnTo>
                  <a:pt x="1148" y="312"/>
                </a:lnTo>
                <a:lnTo>
                  <a:pt x="1202" y="282"/>
                </a:lnTo>
                <a:lnTo>
                  <a:pt x="1258" y="254"/>
                </a:lnTo>
                <a:lnTo>
                  <a:pt x="1316" y="228"/>
                </a:lnTo>
                <a:lnTo>
                  <a:pt x="1374" y="202"/>
                </a:lnTo>
                <a:lnTo>
                  <a:pt x="1374" y="202"/>
                </a:lnTo>
                <a:lnTo>
                  <a:pt x="1432" y="178"/>
                </a:lnTo>
                <a:lnTo>
                  <a:pt x="1490" y="156"/>
                </a:lnTo>
                <a:lnTo>
                  <a:pt x="1550" y="136"/>
                </a:lnTo>
                <a:lnTo>
                  <a:pt x="1610" y="116"/>
                </a:lnTo>
                <a:lnTo>
                  <a:pt x="1672" y="98"/>
                </a:lnTo>
                <a:lnTo>
                  <a:pt x="1732" y="80"/>
                </a:lnTo>
                <a:lnTo>
                  <a:pt x="1794" y="66"/>
                </a:lnTo>
                <a:lnTo>
                  <a:pt x="1858" y="52"/>
                </a:lnTo>
                <a:lnTo>
                  <a:pt x="1922" y="40"/>
                </a:lnTo>
                <a:lnTo>
                  <a:pt x="1984" y="30"/>
                </a:lnTo>
                <a:lnTo>
                  <a:pt x="2050" y="20"/>
                </a:lnTo>
                <a:lnTo>
                  <a:pt x="2114" y="12"/>
                </a:lnTo>
                <a:lnTo>
                  <a:pt x="2180" y="8"/>
                </a:lnTo>
                <a:lnTo>
                  <a:pt x="2246" y="2"/>
                </a:lnTo>
                <a:lnTo>
                  <a:pt x="2312" y="0"/>
                </a:lnTo>
                <a:lnTo>
                  <a:pt x="2378" y="0"/>
                </a:lnTo>
                <a:lnTo>
                  <a:pt x="2378" y="0"/>
                </a:lnTo>
                <a:lnTo>
                  <a:pt x="2444" y="0"/>
                </a:lnTo>
                <a:lnTo>
                  <a:pt x="2510" y="2"/>
                </a:lnTo>
                <a:lnTo>
                  <a:pt x="2576" y="8"/>
                </a:lnTo>
                <a:lnTo>
                  <a:pt x="2642" y="12"/>
                </a:lnTo>
                <a:lnTo>
                  <a:pt x="2706" y="20"/>
                </a:lnTo>
                <a:lnTo>
                  <a:pt x="2772" y="30"/>
                </a:lnTo>
                <a:lnTo>
                  <a:pt x="2834" y="40"/>
                </a:lnTo>
                <a:lnTo>
                  <a:pt x="2898" y="52"/>
                </a:lnTo>
                <a:lnTo>
                  <a:pt x="2962" y="66"/>
                </a:lnTo>
                <a:lnTo>
                  <a:pt x="3024" y="80"/>
                </a:lnTo>
                <a:lnTo>
                  <a:pt x="3084" y="98"/>
                </a:lnTo>
                <a:lnTo>
                  <a:pt x="3146" y="116"/>
                </a:lnTo>
                <a:lnTo>
                  <a:pt x="3206" y="136"/>
                </a:lnTo>
                <a:lnTo>
                  <a:pt x="3266" y="156"/>
                </a:lnTo>
                <a:lnTo>
                  <a:pt x="3324" y="178"/>
                </a:lnTo>
                <a:lnTo>
                  <a:pt x="3382" y="202"/>
                </a:lnTo>
                <a:lnTo>
                  <a:pt x="3382" y="202"/>
                </a:lnTo>
                <a:lnTo>
                  <a:pt x="3440" y="228"/>
                </a:lnTo>
                <a:lnTo>
                  <a:pt x="3498" y="254"/>
                </a:lnTo>
                <a:lnTo>
                  <a:pt x="3554" y="282"/>
                </a:lnTo>
                <a:lnTo>
                  <a:pt x="3608" y="312"/>
                </a:lnTo>
                <a:lnTo>
                  <a:pt x="3664" y="342"/>
                </a:lnTo>
                <a:lnTo>
                  <a:pt x="3716" y="374"/>
                </a:lnTo>
                <a:lnTo>
                  <a:pt x="3770" y="406"/>
                </a:lnTo>
                <a:lnTo>
                  <a:pt x="3822" y="440"/>
                </a:lnTo>
                <a:lnTo>
                  <a:pt x="3872" y="476"/>
                </a:lnTo>
                <a:lnTo>
                  <a:pt x="3922" y="512"/>
                </a:lnTo>
                <a:lnTo>
                  <a:pt x="3972" y="550"/>
                </a:lnTo>
                <a:lnTo>
                  <a:pt x="4020" y="590"/>
                </a:lnTo>
                <a:lnTo>
                  <a:pt x="4068" y="630"/>
                </a:lnTo>
                <a:lnTo>
                  <a:pt x="4114" y="670"/>
                </a:lnTo>
                <a:lnTo>
                  <a:pt x="4160" y="712"/>
                </a:lnTo>
                <a:lnTo>
                  <a:pt x="4204" y="756"/>
                </a:lnTo>
                <a:lnTo>
                  <a:pt x="4204" y="756"/>
                </a:lnTo>
                <a:lnTo>
                  <a:pt x="4246" y="800"/>
                </a:lnTo>
                <a:lnTo>
                  <a:pt x="4288" y="846"/>
                </a:lnTo>
                <a:lnTo>
                  <a:pt x="4330" y="892"/>
                </a:lnTo>
                <a:lnTo>
                  <a:pt x="4370" y="940"/>
                </a:lnTo>
                <a:lnTo>
                  <a:pt x="4410" y="988"/>
                </a:lnTo>
                <a:lnTo>
                  <a:pt x="4446" y="1036"/>
                </a:lnTo>
                <a:lnTo>
                  <a:pt x="4484" y="1086"/>
                </a:lnTo>
                <a:lnTo>
                  <a:pt x="4518" y="1138"/>
                </a:lnTo>
                <a:lnTo>
                  <a:pt x="4552" y="1190"/>
                </a:lnTo>
                <a:lnTo>
                  <a:pt x="4586" y="1242"/>
                </a:lnTo>
                <a:lnTo>
                  <a:pt x="4618" y="1296"/>
                </a:lnTo>
                <a:lnTo>
                  <a:pt x="4648" y="1350"/>
                </a:lnTo>
                <a:lnTo>
                  <a:pt x="4678" y="1406"/>
                </a:lnTo>
                <a:lnTo>
                  <a:pt x="4706" y="1462"/>
                </a:lnTo>
                <a:lnTo>
                  <a:pt x="4732" y="1518"/>
                </a:lnTo>
                <a:lnTo>
                  <a:pt x="4756" y="1576"/>
                </a:lnTo>
                <a:lnTo>
                  <a:pt x="0" y="15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reeform 22"/>
          <p:cNvSpPr>
            <a:spLocks/>
          </p:cNvSpPr>
          <p:nvPr/>
        </p:nvSpPr>
        <p:spPr bwMode="auto">
          <a:xfrm>
            <a:off x="1614668" y="3371350"/>
            <a:ext cx="1754885" cy="530884"/>
          </a:xfrm>
          <a:custGeom>
            <a:avLst/>
            <a:gdLst/>
            <a:ahLst/>
            <a:cxnLst>
              <a:cxn ang="0">
                <a:pos x="0" y="1576"/>
              </a:cxn>
              <a:cxn ang="0">
                <a:pos x="50" y="1462"/>
              </a:cxn>
              <a:cxn ang="0">
                <a:pos x="108" y="1350"/>
              </a:cxn>
              <a:cxn ang="0">
                <a:pos x="170" y="1242"/>
              </a:cxn>
              <a:cxn ang="0">
                <a:pos x="238" y="1138"/>
              </a:cxn>
              <a:cxn ang="0">
                <a:pos x="310" y="1036"/>
              </a:cxn>
              <a:cxn ang="0">
                <a:pos x="386" y="940"/>
              </a:cxn>
              <a:cxn ang="0">
                <a:pos x="468" y="846"/>
              </a:cxn>
              <a:cxn ang="0">
                <a:pos x="552" y="756"/>
              </a:cxn>
              <a:cxn ang="0">
                <a:pos x="596" y="712"/>
              </a:cxn>
              <a:cxn ang="0">
                <a:pos x="688" y="630"/>
              </a:cxn>
              <a:cxn ang="0">
                <a:pos x="784" y="550"/>
              </a:cxn>
              <a:cxn ang="0">
                <a:pos x="884" y="476"/>
              </a:cxn>
              <a:cxn ang="0">
                <a:pos x="986" y="406"/>
              </a:cxn>
              <a:cxn ang="0">
                <a:pos x="1092" y="342"/>
              </a:cxn>
              <a:cxn ang="0">
                <a:pos x="1202" y="282"/>
              </a:cxn>
              <a:cxn ang="0">
                <a:pos x="1316" y="228"/>
              </a:cxn>
              <a:cxn ang="0">
                <a:pos x="1374" y="202"/>
              </a:cxn>
              <a:cxn ang="0">
                <a:pos x="1490" y="156"/>
              </a:cxn>
              <a:cxn ang="0">
                <a:pos x="1610" y="116"/>
              </a:cxn>
              <a:cxn ang="0">
                <a:pos x="1732" y="80"/>
              </a:cxn>
              <a:cxn ang="0">
                <a:pos x="1858" y="52"/>
              </a:cxn>
              <a:cxn ang="0">
                <a:pos x="1984" y="30"/>
              </a:cxn>
              <a:cxn ang="0">
                <a:pos x="2114" y="12"/>
              </a:cxn>
              <a:cxn ang="0">
                <a:pos x="2246" y="2"/>
              </a:cxn>
              <a:cxn ang="0">
                <a:pos x="2378" y="0"/>
              </a:cxn>
              <a:cxn ang="0">
                <a:pos x="2444" y="0"/>
              </a:cxn>
              <a:cxn ang="0">
                <a:pos x="2576" y="8"/>
              </a:cxn>
              <a:cxn ang="0">
                <a:pos x="2706" y="20"/>
              </a:cxn>
              <a:cxn ang="0">
                <a:pos x="2834" y="40"/>
              </a:cxn>
              <a:cxn ang="0">
                <a:pos x="2962" y="66"/>
              </a:cxn>
              <a:cxn ang="0">
                <a:pos x="3084" y="98"/>
              </a:cxn>
              <a:cxn ang="0">
                <a:pos x="3206" y="136"/>
              </a:cxn>
              <a:cxn ang="0">
                <a:pos x="3324" y="178"/>
              </a:cxn>
              <a:cxn ang="0">
                <a:pos x="3382" y="202"/>
              </a:cxn>
              <a:cxn ang="0">
                <a:pos x="3498" y="254"/>
              </a:cxn>
              <a:cxn ang="0">
                <a:pos x="3608" y="312"/>
              </a:cxn>
              <a:cxn ang="0">
                <a:pos x="3716" y="374"/>
              </a:cxn>
              <a:cxn ang="0">
                <a:pos x="3822" y="440"/>
              </a:cxn>
              <a:cxn ang="0">
                <a:pos x="3922" y="512"/>
              </a:cxn>
              <a:cxn ang="0">
                <a:pos x="4020" y="590"/>
              </a:cxn>
              <a:cxn ang="0">
                <a:pos x="4114" y="670"/>
              </a:cxn>
              <a:cxn ang="0">
                <a:pos x="4204" y="756"/>
              </a:cxn>
              <a:cxn ang="0">
                <a:pos x="4246" y="800"/>
              </a:cxn>
              <a:cxn ang="0">
                <a:pos x="4330" y="892"/>
              </a:cxn>
              <a:cxn ang="0">
                <a:pos x="4410" y="988"/>
              </a:cxn>
              <a:cxn ang="0">
                <a:pos x="4484" y="1086"/>
              </a:cxn>
              <a:cxn ang="0">
                <a:pos x="4552" y="1190"/>
              </a:cxn>
              <a:cxn ang="0">
                <a:pos x="4618" y="1296"/>
              </a:cxn>
              <a:cxn ang="0">
                <a:pos x="4678" y="1406"/>
              </a:cxn>
              <a:cxn ang="0">
                <a:pos x="4732" y="1518"/>
              </a:cxn>
              <a:cxn ang="0">
                <a:pos x="0" y="1576"/>
              </a:cxn>
            </a:cxnLst>
            <a:rect l="0" t="0" r="r" b="b"/>
            <a:pathLst>
              <a:path w="4756" h="1576">
                <a:moveTo>
                  <a:pt x="0" y="1576"/>
                </a:moveTo>
                <a:lnTo>
                  <a:pt x="0" y="1576"/>
                </a:lnTo>
                <a:lnTo>
                  <a:pt x="24" y="1518"/>
                </a:lnTo>
                <a:lnTo>
                  <a:pt x="50" y="1462"/>
                </a:lnTo>
                <a:lnTo>
                  <a:pt x="78" y="1406"/>
                </a:lnTo>
                <a:lnTo>
                  <a:pt x="108" y="1350"/>
                </a:lnTo>
                <a:lnTo>
                  <a:pt x="138" y="1296"/>
                </a:lnTo>
                <a:lnTo>
                  <a:pt x="170" y="1242"/>
                </a:lnTo>
                <a:lnTo>
                  <a:pt x="204" y="1190"/>
                </a:lnTo>
                <a:lnTo>
                  <a:pt x="238" y="1138"/>
                </a:lnTo>
                <a:lnTo>
                  <a:pt x="272" y="1086"/>
                </a:lnTo>
                <a:lnTo>
                  <a:pt x="310" y="1036"/>
                </a:lnTo>
                <a:lnTo>
                  <a:pt x="348" y="988"/>
                </a:lnTo>
                <a:lnTo>
                  <a:pt x="386" y="940"/>
                </a:lnTo>
                <a:lnTo>
                  <a:pt x="426" y="892"/>
                </a:lnTo>
                <a:lnTo>
                  <a:pt x="468" y="846"/>
                </a:lnTo>
                <a:lnTo>
                  <a:pt x="510" y="800"/>
                </a:lnTo>
                <a:lnTo>
                  <a:pt x="552" y="756"/>
                </a:lnTo>
                <a:lnTo>
                  <a:pt x="552" y="756"/>
                </a:lnTo>
                <a:lnTo>
                  <a:pt x="596" y="712"/>
                </a:lnTo>
                <a:lnTo>
                  <a:pt x="642" y="670"/>
                </a:lnTo>
                <a:lnTo>
                  <a:pt x="688" y="630"/>
                </a:lnTo>
                <a:lnTo>
                  <a:pt x="736" y="590"/>
                </a:lnTo>
                <a:lnTo>
                  <a:pt x="784" y="550"/>
                </a:lnTo>
                <a:lnTo>
                  <a:pt x="834" y="512"/>
                </a:lnTo>
                <a:lnTo>
                  <a:pt x="884" y="476"/>
                </a:lnTo>
                <a:lnTo>
                  <a:pt x="934" y="440"/>
                </a:lnTo>
                <a:lnTo>
                  <a:pt x="986" y="406"/>
                </a:lnTo>
                <a:lnTo>
                  <a:pt x="1040" y="374"/>
                </a:lnTo>
                <a:lnTo>
                  <a:pt x="1092" y="342"/>
                </a:lnTo>
                <a:lnTo>
                  <a:pt x="1148" y="312"/>
                </a:lnTo>
                <a:lnTo>
                  <a:pt x="1202" y="282"/>
                </a:lnTo>
                <a:lnTo>
                  <a:pt x="1258" y="254"/>
                </a:lnTo>
                <a:lnTo>
                  <a:pt x="1316" y="228"/>
                </a:lnTo>
                <a:lnTo>
                  <a:pt x="1374" y="202"/>
                </a:lnTo>
                <a:lnTo>
                  <a:pt x="1374" y="202"/>
                </a:lnTo>
                <a:lnTo>
                  <a:pt x="1432" y="178"/>
                </a:lnTo>
                <a:lnTo>
                  <a:pt x="1490" y="156"/>
                </a:lnTo>
                <a:lnTo>
                  <a:pt x="1550" y="136"/>
                </a:lnTo>
                <a:lnTo>
                  <a:pt x="1610" y="116"/>
                </a:lnTo>
                <a:lnTo>
                  <a:pt x="1672" y="98"/>
                </a:lnTo>
                <a:lnTo>
                  <a:pt x="1732" y="80"/>
                </a:lnTo>
                <a:lnTo>
                  <a:pt x="1794" y="66"/>
                </a:lnTo>
                <a:lnTo>
                  <a:pt x="1858" y="52"/>
                </a:lnTo>
                <a:lnTo>
                  <a:pt x="1922" y="40"/>
                </a:lnTo>
                <a:lnTo>
                  <a:pt x="1984" y="30"/>
                </a:lnTo>
                <a:lnTo>
                  <a:pt x="2050" y="20"/>
                </a:lnTo>
                <a:lnTo>
                  <a:pt x="2114" y="12"/>
                </a:lnTo>
                <a:lnTo>
                  <a:pt x="2180" y="8"/>
                </a:lnTo>
                <a:lnTo>
                  <a:pt x="2246" y="2"/>
                </a:lnTo>
                <a:lnTo>
                  <a:pt x="2312" y="0"/>
                </a:lnTo>
                <a:lnTo>
                  <a:pt x="2378" y="0"/>
                </a:lnTo>
                <a:lnTo>
                  <a:pt x="2378" y="0"/>
                </a:lnTo>
                <a:lnTo>
                  <a:pt x="2444" y="0"/>
                </a:lnTo>
                <a:lnTo>
                  <a:pt x="2510" y="2"/>
                </a:lnTo>
                <a:lnTo>
                  <a:pt x="2576" y="8"/>
                </a:lnTo>
                <a:lnTo>
                  <a:pt x="2642" y="12"/>
                </a:lnTo>
                <a:lnTo>
                  <a:pt x="2706" y="20"/>
                </a:lnTo>
                <a:lnTo>
                  <a:pt x="2772" y="30"/>
                </a:lnTo>
                <a:lnTo>
                  <a:pt x="2834" y="40"/>
                </a:lnTo>
                <a:lnTo>
                  <a:pt x="2898" y="52"/>
                </a:lnTo>
                <a:lnTo>
                  <a:pt x="2962" y="66"/>
                </a:lnTo>
                <a:lnTo>
                  <a:pt x="3024" y="80"/>
                </a:lnTo>
                <a:lnTo>
                  <a:pt x="3084" y="98"/>
                </a:lnTo>
                <a:lnTo>
                  <a:pt x="3146" y="116"/>
                </a:lnTo>
                <a:lnTo>
                  <a:pt x="3206" y="136"/>
                </a:lnTo>
                <a:lnTo>
                  <a:pt x="3266" y="156"/>
                </a:lnTo>
                <a:lnTo>
                  <a:pt x="3324" y="178"/>
                </a:lnTo>
                <a:lnTo>
                  <a:pt x="3382" y="202"/>
                </a:lnTo>
                <a:lnTo>
                  <a:pt x="3382" y="202"/>
                </a:lnTo>
                <a:lnTo>
                  <a:pt x="3440" y="228"/>
                </a:lnTo>
                <a:lnTo>
                  <a:pt x="3498" y="254"/>
                </a:lnTo>
                <a:lnTo>
                  <a:pt x="3554" y="282"/>
                </a:lnTo>
                <a:lnTo>
                  <a:pt x="3608" y="312"/>
                </a:lnTo>
                <a:lnTo>
                  <a:pt x="3664" y="342"/>
                </a:lnTo>
                <a:lnTo>
                  <a:pt x="3716" y="374"/>
                </a:lnTo>
                <a:lnTo>
                  <a:pt x="3770" y="406"/>
                </a:lnTo>
                <a:lnTo>
                  <a:pt x="3822" y="440"/>
                </a:lnTo>
                <a:lnTo>
                  <a:pt x="3872" y="476"/>
                </a:lnTo>
                <a:lnTo>
                  <a:pt x="3922" y="512"/>
                </a:lnTo>
                <a:lnTo>
                  <a:pt x="3972" y="550"/>
                </a:lnTo>
                <a:lnTo>
                  <a:pt x="4020" y="590"/>
                </a:lnTo>
                <a:lnTo>
                  <a:pt x="4068" y="630"/>
                </a:lnTo>
                <a:lnTo>
                  <a:pt x="4114" y="670"/>
                </a:lnTo>
                <a:lnTo>
                  <a:pt x="4160" y="712"/>
                </a:lnTo>
                <a:lnTo>
                  <a:pt x="4204" y="756"/>
                </a:lnTo>
                <a:lnTo>
                  <a:pt x="4204" y="756"/>
                </a:lnTo>
                <a:lnTo>
                  <a:pt x="4246" y="800"/>
                </a:lnTo>
                <a:lnTo>
                  <a:pt x="4288" y="846"/>
                </a:lnTo>
                <a:lnTo>
                  <a:pt x="4330" y="892"/>
                </a:lnTo>
                <a:lnTo>
                  <a:pt x="4370" y="940"/>
                </a:lnTo>
                <a:lnTo>
                  <a:pt x="4410" y="988"/>
                </a:lnTo>
                <a:lnTo>
                  <a:pt x="4446" y="1036"/>
                </a:lnTo>
                <a:lnTo>
                  <a:pt x="4484" y="1086"/>
                </a:lnTo>
                <a:lnTo>
                  <a:pt x="4518" y="1138"/>
                </a:lnTo>
                <a:lnTo>
                  <a:pt x="4552" y="1190"/>
                </a:lnTo>
                <a:lnTo>
                  <a:pt x="4586" y="1242"/>
                </a:lnTo>
                <a:lnTo>
                  <a:pt x="4618" y="1296"/>
                </a:lnTo>
                <a:lnTo>
                  <a:pt x="4648" y="1350"/>
                </a:lnTo>
                <a:lnTo>
                  <a:pt x="4678" y="1406"/>
                </a:lnTo>
                <a:lnTo>
                  <a:pt x="4706" y="1462"/>
                </a:lnTo>
                <a:lnTo>
                  <a:pt x="4732" y="1518"/>
                </a:lnTo>
                <a:lnTo>
                  <a:pt x="4756" y="1576"/>
                </a:lnTo>
                <a:lnTo>
                  <a:pt x="0" y="15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23"/>
          <p:cNvSpPr>
            <a:spLocks noChangeArrowheads="1"/>
          </p:cNvSpPr>
          <p:nvPr/>
        </p:nvSpPr>
        <p:spPr bwMode="auto">
          <a:xfrm>
            <a:off x="697677" y="3520845"/>
            <a:ext cx="276983" cy="27488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7ABF5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23"/>
          <p:cNvSpPr>
            <a:spLocks noChangeArrowheads="1"/>
          </p:cNvSpPr>
          <p:nvPr/>
        </p:nvSpPr>
        <p:spPr bwMode="auto">
          <a:xfrm>
            <a:off x="2943083" y="3520845"/>
            <a:ext cx="276983" cy="27488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7ABF5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Freeform 20"/>
          <p:cNvSpPr>
            <a:spLocks/>
          </p:cNvSpPr>
          <p:nvPr/>
        </p:nvSpPr>
        <p:spPr bwMode="auto">
          <a:xfrm>
            <a:off x="1570536" y="3562359"/>
            <a:ext cx="731005" cy="406033"/>
          </a:xfrm>
          <a:custGeom>
            <a:avLst/>
            <a:gdLst/>
            <a:ahLst/>
            <a:cxnLst>
              <a:cxn ang="0">
                <a:pos x="824" y="492"/>
              </a:cxn>
              <a:cxn ang="0">
                <a:pos x="816" y="468"/>
              </a:cxn>
              <a:cxn ang="0">
                <a:pos x="804" y="440"/>
              </a:cxn>
              <a:cxn ang="0">
                <a:pos x="792" y="412"/>
              </a:cxn>
              <a:cxn ang="0">
                <a:pos x="778" y="386"/>
              </a:cxn>
              <a:cxn ang="0">
                <a:pos x="764" y="360"/>
              </a:cxn>
              <a:cxn ang="0">
                <a:pos x="750" y="334"/>
              </a:cxn>
              <a:cxn ang="0">
                <a:pos x="734" y="308"/>
              </a:cxn>
              <a:cxn ang="0">
                <a:pos x="718" y="284"/>
              </a:cxn>
              <a:cxn ang="0">
                <a:pos x="700" y="258"/>
              </a:cxn>
              <a:cxn ang="0">
                <a:pos x="682" y="234"/>
              </a:cxn>
              <a:cxn ang="0">
                <a:pos x="662" y="212"/>
              </a:cxn>
              <a:cxn ang="0">
                <a:pos x="642" y="188"/>
              </a:cxn>
              <a:cxn ang="0">
                <a:pos x="622" y="166"/>
              </a:cxn>
              <a:cxn ang="0">
                <a:pos x="602" y="146"/>
              </a:cxn>
              <a:cxn ang="0">
                <a:pos x="580" y="126"/>
              </a:cxn>
              <a:cxn ang="0">
                <a:pos x="558" y="104"/>
              </a:cxn>
              <a:cxn ang="0">
                <a:pos x="536" y="86"/>
              </a:cxn>
              <a:cxn ang="0">
                <a:pos x="512" y="68"/>
              </a:cxn>
              <a:cxn ang="0">
                <a:pos x="488" y="48"/>
              </a:cxn>
              <a:cxn ang="0">
                <a:pos x="464" y="32"/>
              </a:cxn>
              <a:cxn ang="0">
                <a:pos x="438" y="16"/>
              </a:cxn>
              <a:cxn ang="0">
                <a:pos x="412" y="0"/>
              </a:cxn>
              <a:cxn ang="0">
                <a:pos x="388" y="16"/>
              </a:cxn>
              <a:cxn ang="0">
                <a:pos x="362" y="32"/>
              </a:cxn>
              <a:cxn ang="0">
                <a:pos x="338" y="48"/>
              </a:cxn>
              <a:cxn ang="0">
                <a:pos x="314" y="68"/>
              </a:cxn>
              <a:cxn ang="0">
                <a:pos x="290" y="86"/>
              </a:cxn>
              <a:cxn ang="0">
                <a:pos x="266" y="104"/>
              </a:cxn>
              <a:cxn ang="0">
                <a:pos x="244" y="126"/>
              </a:cxn>
              <a:cxn ang="0">
                <a:pos x="222" y="146"/>
              </a:cxn>
              <a:cxn ang="0">
                <a:pos x="202" y="166"/>
              </a:cxn>
              <a:cxn ang="0">
                <a:pos x="182" y="188"/>
              </a:cxn>
              <a:cxn ang="0">
                <a:pos x="162" y="212"/>
              </a:cxn>
              <a:cxn ang="0">
                <a:pos x="144" y="234"/>
              </a:cxn>
              <a:cxn ang="0">
                <a:pos x="124" y="258"/>
              </a:cxn>
              <a:cxn ang="0">
                <a:pos x="108" y="284"/>
              </a:cxn>
              <a:cxn ang="0">
                <a:pos x="90" y="308"/>
              </a:cxn>
              <a:cxn ang="0">
                <a:pos x="76" y="334"/>
              </a:cxn>
              <a:cxn ang="0">
                <a:pos x="62" y="360"/>
              </a:cxn>
              <a:cxn ang="0">
                <a:pos x="48" y="386"/>
              </a:cxn>
              <a:cxn ang="0">
                <a:pos x="34" y="412"/>
              </a:cxn>
              <a:cxn ang="0">
                <a:pos x="20" y="440"/>
              </a:cxn>
              <a:cxn ang="0">
                <a:pos x="10" y="468"/>
              </a:cxn>
              <a:cxn ang="0">
                <a:pos x="0" y="492"/>
              </a:cxn>
              <a:cxn ang="0">
                <a:pos x="824" y="492"/>
              </a:cxn>
            </a:cxnLst>
            <a:rect l="0" t="0" r="r" b="b"/>
            <a:pathLst>
              <a:path w="824" h="492">
                <a:moveTo>
                  <a:pt x="824" y="492"/>
                </a:moveTo>
                <a:lnTo>
                  <a:pt x="816" y="468"/>
                </a:lnTo>
                <a:lnTo>
                  <a:pt x="804" y="440"/>
                </a:lnTo>
                <a:lnTo>
                  <a:pt x="792" y="412"/>
                </a:lnTo>
                <a:lnTo>
                  <a:pt x="778" y="386"/>
                </a:lnTo>
                <a:lnTo>
                  <a:pt x="764" y="360"/>
                </a:lnTo>
                <a:lnTo>
                  <a:pt x="750" y="334"/>
                </a:lnTo>
                <a:lnTo>
                  <a:pt x="734" y="308"/>
                </a:lnTo>
                <a:lnTo>
                  <a:pt x="718" y="284"/>
                </a:lnTo>
                <a:lnTo>
                  <a:pt x="700" y="258"/>
                </a:lnTo>
                <a:lnTo>
                  <a:pt x="682" y="234"/>
                </a:lnTo>
                <a:lnTo>
                  <a:pt x="662" y="212"/>
                </a:lnTo>
                <a:lnTo>
                  <a:pt x="642" y="188"/>
                </a:lnTo>
                <a:lnTo>
                  <a:pt x="622" y="166"/>
                </a:lnTo>
                <a:lnTo>
                  <a:pt x="602" y="146"/>
                </a:lnTo>
                <a:lnTo>
                  <a:pt x="580" y="126"/>
                </a:lnTo>
                <a:lnTo>
                  <a:pt x="558" y="104"/>
                </a:lnTo>
                <a:lnTo>
                  <a:pt x="536" y="86"/>
                </a:lnTo>
                <a:lnTo>
                  <a:pt x="512" y="68"/>
                </a:lnTo>
                <a:lnTo>
                  <a:pt x="488" y="48"/>
                </a:lnTo>
                <a:lnTo>
                  <a:pt x="464" y="32"/>
                </a:lnTo>
                <a:lnTo>
                  <a:pt x="438" y="16"/>
                </a:lnTo>
                <a:lnTo>
                  <a:pt x="412" y="0"/>
                </a:lnTo>
                <a:lnTo>
                  <a:pt x="388" y="16"/>
                </a:lnTo>
                <a:lnTo>
                  <a:pt x="362" y="32"/>
                </a:lnTo>
                <a:lnTo>
                  <a:pt x="338" y="48"/>
                </a:lnTo>
                <a:lnTo>
                  <a:pt x="314" y="68"/>
                </a:lnTo>
                <a:lnTo>
                  <a:pt x="290" y="86"/>
                </a:lnTo>
                <a:lnTo>
                  <a:pt x="266" y="104"/>
                </a:lnTo>
                <a:lnTo>
                  <a:pt x="244" y="126"/>
                </a:lnTo>
                <a:lnTo>
                  <a:pt x="222" y="146"/>
                </a:lnTo>
                <a:lnTo>
                  <a:pt x="202" y="166"/>
                </a:lnTo>
                <a:lnTo>
                  <a:pt x="182" y="188"/>
                </a:lnTo>
                <a:lnTo>
                  <a:pt x="162" y="212"/>
                </a:lnTo>
                <a:lnTo>
                  <a:pt x="144" y="234"/>
                </a:lnTo>
                <a:lnTo>
                  <a:pt x="124" y="258"/>
                </a:lnTo>
                <a:lnTo>
                  <a:pt x="108" y="284"/>
                </a:lnTo>
                <a:lnTo>
                  <a:pt x="90" y="308"/>
                </a:lnTo>
                <a:lnTo>
                  <a:pt x="76" y="334"/>
                </a:lnTo>
                <a:lnTo>
                  <a:pt x="62" y="360"/>
                </a:lnTo>
                <a:lnTo>
                  <a:pt x="48" y="386"/>
                </a:lnTo>
                <a:lnTo>
                  <a:pt x="34" y="412"/>
                </a:lnTo>
                <a:lnTo>
                  <a:pt x="20" y="440"/>
                </a:lnTo>
                <a:lnTo>
                  <a:pt x="10" y="468"/>
                </a:lnTo>
                <a:lnTo>
                  <a:pt x="0" y="492"/>
                </a:lnTo>
                <a:lnTo>
                  <a:pt x="824" y="49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 rot="3534736">
            <a:off x="275853" y="4346581"/>
            <a:ext cx="15303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ПАТЕНТ</a:t>
            </a:r>
            <a:endParaRPr lang="en-US" altLang="ko-K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 rot="17749456">
            <a:off x="2351525" y="4375360"/>
            <a:ext cx="11512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ЕНВД</a:t>
            </a:r>
            <a:endParaRPr lang="en-US" altLang="ko-KR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29"/>
          <p:cNvSpPr txBox="1">
            <a:spLocks noChangeArrowheads="1"/>
          </p:cNvSpPr>
          <p:nvPr/>
        </p:nvSpPr>
        <p:spPr bwMode="auto">
          <a:xfrm>
            <a:off x="1485005" y="2720980"/>
            <a:ext cx="8757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3200" b="1" dirty="0" smtClean="0">
                <a:cs typeface="Arial" pitchFamily="34" charset="0"/>
              </a:rPr>
              <a:t>УСН</a:t>
            </a:r>
            <a:endParaRPr lang="en-US" altLang="ko-KR" sz="3200" b="1" dirty="0" smtClean="0"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НАЛОГОВЫЕ ЛЬГОТЫ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자유형 36"/>
          <p:cNvSpPr/>
          <p:nvPr/>
        </p:nvSpPr>
        <p:spPr>
          <a:xfrm>
            <a:off x="5702374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Oval 80"/>
          <p:cNvSpPr>
            <a:spLocks noChangeArrowheads="1"/>
          </p:cNvSpPr>
          <p:nvPr/>
        </p:nvSpPr>
        <p:spPr bwMode="auto">
          <a:xfrm>
            <a:off x="495303" y="2268393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직선 연결선 88"/>
          <p:cNvCxnSpPr/>
          <p:nvPr/>
        </p:nvCxnSpPr>
        <p:spPr>
          <a:xfrm>
            <a:off x="611560" y="2132856"/>
            <a:ext cx="0" cy="410445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타원 78"/>
          <p:cNvSpPr/>
          <p:nvPr/>
        </p:nvSpPr>
        <p:spPr>
          <a:xfrm>
            <a:off x="537860" y="1124827"/>
            <a:ext cx="1357273" cy="135727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그룹 60"/>
          <p:cNvGrpSpPr>
            <a:grpSpLocks/>
          </p:cNvGrpSpPr>
          <p:nvPr/>
        </p:nvGrpSpPr>
        <p:grpSpPr bwMode="auto">
          <a:xfrm>
            <a:off x="512978" y="1124744"/>
            <a:ext cx="1497695" cy="1357605"/>
            <a:chOff x="5075123" y="3442121"/>
            <a:chExt cx="2481953" cy="2249809"/>
          </a:xfrm>
        </p:grpSpPr>
        <p:sp>
          <p:nvSpPr>
            <p:cNvPr id="92" name="타원 8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15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4999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40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95" name="자유형 8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자유형 8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Oval 26"/>
            <p:cNvSpPr>
              <a:spLocks noChangeAspect="1" noChangeArrowheads="1"/>
            </p:cNvSpPr>
            <p:nvPr/>
          </p:nvSpPr>
          <p:spPr bwMode="auto">
            <a:xfrm rot="8100000">
              <a:off x="6006559" y="46648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7" name="TextBox 72"/>
          <p:cNvSpPr txBox="1">
            <a:spLocks noChangeArrowheads="1"/>
          </p:cNvSpPr>
          <p:nvPr/>
        </p:nvSpPr>
        <p:spPr bwMode="auto">
          <a:xfrm>
            <a:off x="674614" y="1391773"/>
            <a:ext cx="11546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ero Matics Stencil" pitchFamily="34" charset="-128"/>
                <a:cs typeface="Arial" pitchFamily="34" charset="0"/>
              </a:rPr>
              <a:t>ПП РФ №3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86437" y="3364537"/>
            <a:ext cx="42783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Стоимость проекта от 150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5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млрд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рублей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 на срок не менее 3 лет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0,7 ключевой ставки ЦБ РФ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Субсидия одной организации за 3 месяца не превышает 75 млн рублей</a:t>
            </a:r>
          </a:p>
        </p:txBody>
      </p:sp>
      <p:cxnSp>
        <p:nvCxnSpPr>
          <p:cNvPr id="17" name="직선 연결선 88"/>
          <p:cNvCxnSpPr/>
          <p:nvPr/>
        </p:nvCxnSpPr>
        <p:spPr>
          <a:xfrm>
            <a:off x="5148064" y="2348880"/>
            <a:ext cx="0" cy="380337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08104" y="2605424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3364537"/>
            <a:ext cx="39604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Инвестпроект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включен в перечень комплексных инвестиционных проектов в приоритетных отраслях промышленности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Кредит в 2014-2016 году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Кредит не более 80% общей стоимости проекта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Высокопроизводительные рабочие места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691680" y="1424970"/>
            <a:ext cx="7083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Субсидии на уплату части % по кредитам на реализацию новых инвестиционных проектов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그룹 27"/>
          <p:cNvGrpSpPr/>
          <p:nvPr/>
        </p:nvGrpSpPr>
        <p:grpSpPr>
          <a:xfrm>
            <a:off x="6300192" y="6453336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24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732240" y="63720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www.prommonitor.ru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모서리가 둥근 직사각형 25"/>
          <p:cNvSpPr/>
          <p:nvPr/>
        </p:nvSpPr>
        <p:spPr>
          <a:xfrm flipH="1">
            <a:off x="4716016" y="2924944"/>
            <a:ext cx="4139216" cy="3024336"/>
          </a:xfrm>
          <a:prstGeom prst="roundRect">
            <a:avLst>
              <a:gd name="adj" fmla="val 8226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모서리가 둥근 직사각형 15"/>
          <p:cNvSpPr/>
          <p:nvPr/>
        </p:nvSpPr>
        <p:spPr>
          <a:xfrm>
            <a:off x="323528" y="2924944"/>
            <a:ext cx="4176464" cy="3024336"/>
          </a:xfrm>
          <a:prstGeom prst="roundRect">
            <a:avLst>
              <a:gd name="adj" fmla="val 7288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60032" y="3027148"/>
            <a:ext cx="39604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/>
              <a:t>Организации и ИП в следующих сферах: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социальная,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здравоохранения,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образование, в сфере, в сфере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теплоснабжение, в сфере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электроэнергетика, энергосбережения. </a:t>
            </a:r>
          </a:p>
          <a:p>
            <a:r>
              <a:rPr lang="ru-RU" sz="1600" dirty="0" smtClean="0"/>
              <a:t>     Проверки проводятся 2 и более раза в 3 года.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Организации и ИП, у которых во время проверки </a:t>
            </a:r>
            <a:r>
              <a:rPr lang="ru-RU" sz="1600" b="1" dirty="0" smtClean="0"/>
              <a:t>за предыдущие годы </a:t>
            </a:r>
            <a:r>
              <a:rPr lang="ru-RU" sz="1600" dirty="0" smtClean="0"/>
              <a:t>обнаружены нарушения</a:t>
            </a:r>
            <a:endParaRPr lang="ru-RU" kern="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1187624" y="1268760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Трехлетний мораторий на плановые  проверки малого предпринимательства введен </a:t>
            </a:r>
          </a:p>
          <a:p>
            <a:pPr algn="ctr"/>
            <a:r>
              <a:rPr lang="ru-RU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 января 2016 года по 31 декабря 2018 года</a:t>
            </a:r>
            <a:endParaRPr lang="ru-RU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95536" y="3284983"/>
            <a:ext cx="396044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и ИП  вправе подать в орган государственного контроля (надзора), орган муниципального контроля заявление об исключении их из ежегодного плана проведения плановых проверок, в случае нахождении таковых в плановом перечне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050850" y="2492896"/>
            <a:ext cx="1617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ИСКЛЮЧЕНИЯ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45" name="그룹 27"/>
          <p:cNvGrpSpPr/>
          <p:nvPr/>
        </p:nvGrpSpPr>
        <p:grpSpPr>
          <a:xfrm>
            <a:off x="5724128" y="2564904"/>
            <a:ext cx="360040" cy="216024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46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МОСКОВСКИЙ ОБЛАСТНОЙ ГАРАНТИЙНЫЙ ФОНД</a:t>
            </a:r>
          </a:p>
        </p:txBody>
      </p:sp>
      <p:grpSp>
        <p:nvGrpSpPr>
          <p:cNvPr id="8" name="그룹 27"/>
          <p:cNvGrpSpPr/>
          <p:nvPr/>
        </p:nvGrpSpPr>
        <p:grpSpPr>
          <a:xfrm>
            <a:off x="179512" y="1700808"/>
            <a:ext cx="360040" cy="216024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9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11560" y="1484784"/>
            <a:ext cx="6085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</a:rPr>
              <a:t>Предоставление  поручительств по кредитным договорам</a:t>
            </a:r>
          </a:p>
          <a:p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</a:rPr>
              <a:t>и договорам банковской гарантии</a:t>
            </a:r>
            <a:endParaRPr lang="ru-RU" dirty="0"/>
          </a:p>
        </p:txBody>
      </p:sp>
      <p:sp>
        <p:nvSpPr>
          <p:cNvPr id="12" name="모서리가 둥근 직사각형 25"/>
          <p:cNvSpPr/>
          <p:nvPr/>
        </p:nvSpPr>
        <p:spPr>
          <a:xfrm flipH="1">
            <a:off x="4716016" y="2924944"/>
            <a:ext cx="4139216" cy="3312368"/>
          </a:xfrm>
          <a:prstGeom prst="roundRect">
            <a:avLst>
              <a:gd name="adj" fmla="val 8226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모서리가 둥근 직사각형 15"/>
          <p:cNvSpPr/>
          <p:nvPr/>
        </p:nvSpPr>
        <p:spPr>
          <a:xfrm>
            <a:off x="323528" y="2924944"/>
            <a:ext cx="4176464" cy="3312368"/>
          </a:xfrm>
          <a:prstGeom prst="roundRect">
            <a:avLst>
              <a:gd name="adj" fmla="val 7288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3025982"/>
            <a:ext cx="38884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кредитным договорам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</a:t>
            </a:r>
            <a:endParaRPr lang="ru-RU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08000" indent="-180975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50% от суммы кредита;</a:t>
            </a:r>
          </a:p>
          <a:p>
            <a:pPr marL="108000" indent="-180975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срок до 5 лет (</a:t>
            </a: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торговля 18 мес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.);</a:t>
            </a:r>
          </a:p>
          <a:p>
            <a:pPr marL="108000" indent="-180975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максимальная сумма 42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руб.;</a:t>
            </a:r>
          </a:p>
          <a:p>
            <a:pPr marL="108000" indent="-180975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вознаграждение Фонда 0-2% годовых от суммы поручительства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банковским гарантиям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(44 и 223-ФЗ) </a:t>
            </a:r>
            <a:endParaRPr lang="ru-RU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08000" indent="-180975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50% от суммы гарантии;</a:t>
            </a:r>
          </a:p>
          <a:p>
            <a:pPr marL="108000" indent="-180975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срок до 3 лет;</a:t>
            </a:r>
          </a:p>
          <a:p>
            <a:pPr marL="108000" indent="-180975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максимальная сумма 30 млн. руб.;</a:t>
            </a:r>
          </a:p>
          <a:p>
            <a:pPr marL="108000" indent="-180975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вознаграждение Фонда 1% годовых от суммы поручительства</a:t>
            </a:r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3025982"/>
            <a:ext cx="4104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80975">
              <a:buFont typeface="Wingdings" pitchFamily="2" charset="2"/>
              <a:buChar char="ü"/>
            </a:pPr>
            <a:r>
              <a:rPr lang="ru-RU" dirty="0" smtClean="0"/>
              <a:t>Субъект МСП Московской области старше 3 мес.;</a:t>
            </a:r>
          </a:p>
          <a:p>
            <a:pPr marL="108000" indent="-180975">
              <a:buFont typeface="Wingdings" pitchFamily="2" charset="2"/>
              <a:buChar char="ü"/>
            </a:pPr>
            <a:r>
              <a:rPr lang="ru-RU" dirty="0" smtClean="0"/>
              <a:t>Без долгов по налогам; </a:t>
            </a:r>
          </a:p>
          <a:p>
            <a:pPr marL="108000" indent="-180975">
              <a:buFont typeface="Wingdings" pitchFamily="2" charset="2"/>
              <a:buChar char="ü"/>
            </a:pPr>
            <a:r>
              <a:rPr lang="ru-RU" dirty="0" smtClean="0"/>
              <a:t>С собственным залоговым обеспечением в объеме не менее 50%</a:t>
            </a:r>
          </a:p>
          <a:p>
            <a:pPr algn="ctr"/>
            <a:r>
              <a:rPr lang="ru-RU" b="1" dirty="0" smtClean="0"/>
              <a:t>Запрещенные виды деятельности: </a:t>
            </a:r>
          </a:p>
          <a:p>
            <a:pPr marL="108000" indent="-180975" algn="just">
              <a:buFont typeface="Wingdings" pitchFamily="2" charset="2"/>
              <a:buChar char="ü"/>
            </a:pPr>
            <a:r>
              <a:rPr lang="ru-RU" dirty="0" smtClean="0"/>
              <a:t>Производство и реализация подакцизных товаров;</a:t>
            </a:r>
          </a:p>
          <a:p>
            <a:pPr marL="108000" indent="-180975" algn="just">
              <a:buFont typeface="Wingdings" pitchFamily="2" charset="2"/>
              <a:buChar char="ü"/>
            </a:pPr>
            <a:r>
              <a:rPr lang="ru-RU" dirty="0" smtClean="0"/>
              <a:t>Игорный бизнес, ломбарды;</a:t>
            </a:r>
          </a:p>
          <a:p>
            <a:pPr marL="108000" indent="-180975" algn="just">
              <a:buFont typeface="Wingdings" pitchFamily="2" charset="2"/>
              <a:buChar char="ü"/>
            </a:pPr>
            <a:r>
              <a:rPr lang="ru-RU" dirty="0" smtClean="0"/>
              <a:t>Добыча и реализация полезных ископаемых</a:t>
            </a:r>
            <a:endParaRPr lang="ru-RU" dirty="0"/>
          </a:p>
        </p:txBody>
      </p:sp>
      <p:sp>
        <p:nvSpPr>
          <p:cNvPr id="16" name="자유형 36"/>
          <p:cNvSpPr/>
          <p:nvPr/>
        </p:nvSpPr>
        <p:spPr>
          <a:xfrm>
            <a:off x="1093862" y="2204864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5696" y="24208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자유형 36"/>
          <p:cNvSpPr/>
          <p:nvPr/>
        </p:nvSpPr>
        <p:spPr>
          <a:xfrm>
            <a:off x="5414342" y="2204864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0152" y="24208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그룹 27"/>
          <p:cNvGrpSpPr/>
          <p:nvPr/>
        </p:nvGrpSpPr>
        <p:grpSpPr>
          <a:xfrm>
            <a:off x="6012160" y="6381328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21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444208" y="63000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www.mosreg-garant.ru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Некоммерческая организация «Московский областной фонд развития микрофинансирования субъектов малого и среднего предпринимательства»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그룹 27"/>
          <p:cNvGrpSpPr/>
          <p:nvPr/>
        </p:nvGrpSpPr>
        <p:grpSpPr>
          <a:xfrm>
            <a:off x="179512" y="1918573"/>
            <a:ext cx="360040" cy="216024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6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611560" y="1835532"/>
            <a:ext cx="8106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микрозаймов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том числе начинающим предпринимателям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그룹 27"/>
          <p:cNvGrpSpPr/>
          <p:nvPr/>
        </p:nvGrpSpPr>
        <p:grpSpPr>
          <a:xfrm>
            <a:off x="6543008" y="6377449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10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994051" y="6300028"/>
            <a:ext cx="1970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www.mofmicro.ru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타원 4"/>
          <p:cNvSpPr/>
          <p:nvPr/>
        </p:nvSpPr>
        <p:spPr>
          <a:xfrm>
            <a:off x="1067180" y="2819579"/>
            <a:ext cx="2537792" cy="2537793"/>
          </a:xfrm>
          <a:prstGeom prst="ellipse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그룹 60"/>
          <p:cNvGrpSpPr/>
          <p:nvPr/>
        </p:nvGrpSpPr>
        <p:grpSpPr>
          <a:xfrm>
            <a:off x="968479" y="2813200"/>
            <a:ext cx="2799649" cy="2537793"/>
            <a:chOff x="5075123" y="3442121"/>
            <a:chExt cx="2481953" cy="2249809"/>
          </a:xfrm>
        </p:grpSpPr>
        <p:sp>
          <p:nvSpPr>
            <p:cNvPr id="15" name="타원 12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자유형 15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자유형 16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타원 20"/>
          <p:cNvSpPr/>
          <p:nvPr/>
        </p:nvSpPr>
        <p:spPr>
          <a:xfrm>
            <a:off x="3917323" y="2563247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그룹 60"/>
          <p:cNvGrpSpPr/>
          <p:nvPr/>
        </p:nvGrpSpPr>
        <p:grpSpPr>
          <a:xfrm>
            <a:off x="3893804" y="2561727"/>
            <a:ext cx="667122" cy="604724"/>
            <a:chOff x="5075123" y="3442121"/>
            <a:chExt cx="2481953" cy="2249809"/>
          </a:xfrm>
        </p:grpSpPr>
        <p:sp>
          <p:nvSpPr>
            <p:cNvPr id="23" name="타원 22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자유형 25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자유형 26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타원 29"/>
          <p:cNvSpPr/>
          <p:nvPr/>
        </p:nvSpPr>
        <p:spPr>
          <a:xfrm>
            <a:off x="4475909" y="3832388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그룹 60"/>
          <p:cNvGrpSpPr/>
          <p:nvPr/>
        </p:nvGrpSpPr>
        <p:grpSpPr>
          <a:xfrm>
            <a:off x="4452390" y="3830868"/>
            <a:ext cx="667122" cy="604724"/>
            <a:chOff x="5075123" y="3442121"/>
            <a:chExt cx="2481953" cy="2249809"/>
          </a:xfrm>
        </p:grpSpPr>
        <p:sp>
          <p:nvSpPr>
            <p:cNvPr id="31" name="타원 31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자유형 34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자유형 35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타원 58"/>
          <p:cNvSpPr/>
          <p:nvPr/>
        </p:nvSpPr>
        <p:spPr>
          <a:xfrm>
            <a:off x="3917323" y="5107883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그룹 60"/>
          <p:cNvGrpSpPr/>
          <p:nvPr/>
        </p:nvGrpSpPr>
        <p:grpSpPr>
          <a:xfrm>
            <a:off x="3893804" y="5106363"/>
            <a:ext cx="667122" cy="604724"/>
            <a:chOff x="5075123" y="3442121"/>
            <a:chExt cx="2481953" cy="2249809"/>
          </a:xfrm>
        </p:grpSpPr>
        <p:sp>
          <p:nvSpPr>
            <p:cNvPr id="39" name="타원 6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자유형 6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자유형 6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직사각형 67"/>
          <p:cNvSpPr/>
          <p:nvPr/>
        </p:nvSpPr>
        <p:spPr>
          <a:xfrm>
            <a:off x="4557823" y="2492896"/>
            <a:ext cx="40484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До 1 </a:t>
            </a:r>
            <a:r>
              <a:rPr lang="ru-RU" altLang="ko-KR" sz="2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млн</a:t>
            </a: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руб., срок до 3-х лет</a:t>
            </a:r>
          </a:p>
          <a:p>
            <a:pPr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(с апреля 2016 года до 3 млн. руб.)</a:t>
            </a:r>
            <a:endParaRPr lang="ru-RU" altLang="ko-K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6" name="직사각형 70"/>
          <p:cNvSpPr/>
          <p:nvPr/>
        </p:nvSpPr>
        <p:spPr>
          <a:xfrm>
            <a:off x="5135082" y="3801234"/>
            <a:ext cx="3616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Ставка – от 8% до 13% годовых</a:t>
            </a:r>
          </a:p>
          <a:p>
            <a:pPr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(промышленность до 10,4%)</a:t>
            </a:r>
            <a:endParaRPr lang="ko-KR" alt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7" name="직사각형 71"/>
          <p:cNvSpPr/>
          <p:nvPr/>
        </p:nvSpPr>
        <p:spPr>
          <a:xfrm>
            <a:off x="4557824" y="4941168"/>
            <a:ext cx="44165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Срок рассмотрения до 10 дней</a:t>
            </a:r>
            <a:endParaRPr lang="ru-RU" altLang="ko-K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Широкий спектр обеспечения (залог) </a:t>
            </a:r>
            <a:endParaRPr lang="ru-RU" altLang="ko-K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Гибкий график погашения (отсрочка)</a:t>
            </a:r>
            <a:endParaRPr lang="ko-KR" alt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62423" y="3841884"/>
            <a:ext cx="2573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МИКРОЗАЙМЫ</a:t>
            </a:r>
            <a:endParaRPr lang="ko-KR" alt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«Федеральная корпорация по развитию малого и среднего предпринимательства» совместно с Московским областном гарантийным  фондом </a:t>
            </a:r>
          </a:p>
        </p:txBody>
      </p:sp>
      <p:grpSp>
        <p:nvGrpSpPr>
          <p:cNvPr id="6" name="그룹 27"/>
          <p:cNvGrpSpPr/>
          <p:nvPr/>
        </p:nvGrpSpPr>
        <p:grpSpPr>
          <a:xfrm>
            <a:off x="7020272" y="6381328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7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452320" y="63000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www.acgrf.ru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2051556"/>
            <a:ext cx="814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гарантии, как обеспечение по кредиту в коммерческом банке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그룹 27"/>
          <p:cNvGrpSpPr/>
          <p:nvPr/>
        </p:nvGrpSpPr>
        <p:grpSpPr>
          <a:xfrm>
            <a:off x="179512" y="2132856"/>
            <a:ext cx="360040" cy="216024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12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타원 4"/>
          <p:cNvSpPr/>
          <p:nvPr/>
        </p:nvSpPr>
        <p:spPr>
          <a:xfrm>
            <a:off x="1067180" y="2819579"/>
            <a:ext cx="2537792" cy="2537793"/>
          </a:xfrm>
          <a:prstGeom prst="ellipse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그룹 60"/>
          <p:cNvGrpSpPr/>
          <p:nvPr/>
        </p:nvGrpSpPr>
        <p:grpSpPr>
          <a:xfrm>
            <a:off x="968479" y="2813200"/>
            <a:ext cx="2799649" cy="2537793"/>
            <a:chOff x="5075123" y="3442121"/>
            <a:chExt cx="2481953" cy="2249809"/>
          </a:xfrm>
        </p:grpSpPr>
        <p:sp>
          <p:nvSpPr>
            <p:cNvPr id="16" name="타원 12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9" name="자유형 15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자유형 16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타원 20"/>
          <p:cNvSpPr/>
          <p:nvPr/>
        </p:nvSpPr>
        <p:spPr>
          <a:xfrm>
            <a:off x="3917323" y="2563247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그룹 60"/>
          <p:cNvGrpSpPr/>
          <p:nvPr/>
        </p:nvGrpSpPr>
        <p:grpSpPr>
          <a:xfrm>
            <a:off x="3893804" y="2561727"/>
            <a:ext cx="667122" cy="604724"/>
            <a:chOff x="5075123" y="3442121"/>
            <a:chExt cx="2481953" cy="2249809"/>
          </a:xfrm>
        </p:grpSpPr>
        <p:sp>
          <p:nvSpPr>
            <p:cNvPr id="24" name="타원 22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27" name="자유형 25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자유형 26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타원 29"/>
          <p:cNvSpPr/>
          <p:nvPr/>
        </p:nvSpPr>
        <p:spPr>
          <a:xfrm>
            <a:off x="4475909" y="3832388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그룹 60"/>
          <p:cNvGrpSpPr/>
          <p:nvPr/>
        </p:nvGrpSpPr>
        <p:grpSpPr>
          <a:xfrm>
            <a:off x="4452390" y="3830868"/>
            <a:ext cx="667122" cy="604724"/>
            <a:chOff x="5075123" y="3442121"/>
            <a:chExt cx="2481953" cy="2249809"/>
          </a:xfrm>
        </p:grpSpPr>
        <p:sp>
          <p:nvSpPr>
            <p:cNvPr id="32" name="타원 31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35" name="자유형 34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자유형 35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4" name="타원 58"/>
          <p:cNvSpPr/>
          <p:nvPr/>
        </p:nvSpPr>
        <p:spPr>
          <a:xfrm>
            <a:off x="3917323" y="5107883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5" name="그룹 60"/>
          <p:cNvGrpSpPr/>
          <p:nvPr/>
        </p:nvGrpSpPr>
        <p:grpSpPr>
          <a:xfrm>
            <a:off x="3893804" y="5106363"/>
            <a:ext cx="667122" cy="604724"/>
            <a:chOff x="5075123" y="3442121"/>
            <a:chExt cx="2481953" cy="2249809"/>
          </a:xfrm>
        </p:grpSpPr>
        <p:sp>
          <p:nvSpPr>
            <p:cNvPr id="56" name="타원 6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59" name="자유형 6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자유형 6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2" name="직사각형 67"/>
          <p:cNvSpPr/>
          <p:nvPr/>
        </p:nvSpPr>
        <p:spPr>
          <a:xfrm>
            <a:off x="4557824" y="2492896"/>
            <a:ext cx="39683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до 70% от суммы кредита</a:t>
            </a:r>
          </a:p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(по кредитам более 42 </a:t>
            </a:r>
            <a:r>
              <a:rPr lang="ru-RU" altLang="ko-K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млн</a:t>
            </a: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руб.) </a:t>
            </a:r>
          </a:p>
        </p:txBody>
      </p:sp>
      <p:sp>
        <p:nvSpPr>
          <p:cNvPr id="65" name="직사각형 70"/>
          <p:cNvSpPr/>
          <p:nvPr/>
        </p:nvSpPr>
        <p:spPr>
          <a:xfrm>
            <a:off x="5135082" y="3637473"/>
            <a:ext cx="34810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Вознаграждение за гарантию</a:t>
            </a:r>
          </a:p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1–1,25% годовых от</a:t>
            </a:r>
          </a:p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суммы гарантии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6" name="직사각형 71"/>
          <p:cNvSpPr/>
          <p:nvPr/>
        </p:nvSpPr>
        <p:spPr>
          <a:xfrm>
            <a:off x="4557824" y="4941168"/>
            <a:ext cx="40484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Выручка предприятия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не более 2 </a:t>
            </a:r>
            <a:r>
              <a:rPr kumimoji="0" lang="ru-RU" altLang="ko-K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млрд</a:t>
            </a:r>
            <a:r>
              <a:rPr kumimoji="0"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рублей, п</a:t>
            </a: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ерсонал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не более 250 человек</a:t>
            </a:r>
            <a:endParaRPr kumimoji="0"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31080" y="3699029"/>
            <a:ext cx="226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СОГАРАНТИЯ,</a:t>
            </a:r>
          </a:p>
          <a:p>
            <a:pPr algn="ctr"/>
            <a:r>
              <a:rPr lang="ru-RU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ГАРАНТИЯ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«Федеральная корпорация по развитию малого и среднего предпринимательства»</a:t>
            </a:r>
          </a:p>
        </p:txBody>
      </p:sp>
      <p:grpSp>
        <p:nvGrpSpPr>
          <p:cNvPr id="2" name="그룹 27"/>
          <p:cNvGrpSpPr/>
          <p:nvPr/>
        </p:nvGrpSpPr>
        <p:grpSpPr>
          <a:xfrm>
            <a:off x="7020272" y="6381328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7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452320" y="63000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www.acgrf.ru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763524"/>
            <a:ext cx="81253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поручительства в целях получения кредита в Банке-партнере 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льготной ставке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그룹 27"/>
          <p:cNvGrpSpPr/>
          <p:nvPr/>
        </p:nvGrpSpPr>
        <p:grpSpPr>
          <a:xfrm>
            <a:off x="179512" y="1988840"/>
            <a:ext cx="360040" cy="216024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12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타원 4"/>
          <p:cNvSpPr/>
          <p:nvPr/>
        </p:nvSpPr>
        <p:spPr>
          <a:xfrm>
            <a:off x="1067180" y="2819579"/>
            <a:ext cx="2537792" cy="2537793"/>
          </a:xfrm>
          <a:prstGeom prst="ellipse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그룹 60"/>
          <p:cNvGrpSpPr/>
          <p:nvPr/>
        </p:nvGrpSpPr>
        <p:grpSpPr>
          <a:xfrm>
            <a:off x="968479" y="2813200"/>
            <a:ext cx="2799649" cy="2537793"/>
            <a:chOff x="5075123" y="3442121"/>
            <a:chExt cx="2481953" cy="2249809"/>
          </a:xfrm>
        </p:grpSpPr>
        <p:sp>
          <p:nvSpPr>
            <p:cNvPr id="16" name="타원 12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9" name="자유형 15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자유형 16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043608" y="3841884"/>
            <a:ext cx="266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ПОРУЧИТЕЛЬСТВО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4" name="타원 20"/>
          <p:cNvSpPr/>
          <p:nvPr/>
        </p:nvSpPr>
        <p:spPr>
          <a:xfrm>
            <a:off x="3917323" y="2563247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8" name="그룹 60"/>
          <p:cNvGrpSpPr/>
          <p:nvPr/>
        </p:nvGrpSpPr>
        <p:grpSpPr>
          <a:xfrm>
            <a:off x="3893804" y="2561727"/>
            <a:ext cx="667122" cy="604724"/>
            <a:chOff x="5075123" y="3442121"/>
            <a:chExt cx="2481953" cy="2249809"/>
          </a:xfrm>
        </p:grpSpPr>
        <p:sp>
          <p:nvSpPr>
            <p:cNvPr id="69" name="타원 22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72" name="자유형 25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자유형 26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5" name="타원 29"/>
          <p:cNvSpPr/>
          <p:nvPr/>
        </p:nvSpPr>
        <p:spPr>
          <a:xfrm>
            <a:off x="4212146" y="3832388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6" name="그룹 60"/>
          <p:cNvGrpSpPr/>
          <p:nvPr/>
        </p:nvGrpSpPr>
        <p:grpSpPr>
          <a:xfrm>
            <a:off x="4188627" y="3830868"/>
            <a:ext cx="667122" cy="604724"/>
            <a:chOff x="5075123" y="3442121"/>
            <a:chExt cx="2481953" cy="2249809"/>
          </a:xfrm>
        </p:grpSpPr>
        <p:sp>
          <p:nvSpPr>
            <p:cNvPr id="77" name="타원 31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80" name="자유형 34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자유형 35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3" name="타원 58"/>
          <p:cNvSpPr/>
          <p:nvPr/>
        </p:nvSpPr>
        <p:spPr>
          <a:xfrm>
            <a:off x="3917323" y="5107883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4" name="그룹 60"/>
          <p:cNvGrpSpPr/>
          <p:nvPr/>
        </p:nvGrpSpPr>
        <p:grpSpPr>
          <a:xfrm>
            <a:off x="3893804" y="5106363"/>
            <a:ext cx="667122" cy="604724"/>
            <a:chOff x="5075123" y="3442121"/>
            <a:chExt cx="2481953" cy="2249809"/>
          </a:xfrm>
        </p:grpSpPr>
        <p:sp>
          <p:nvSpPr>
            <p:cNvPr id="85" name="타원 6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88" name="자유형 6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자유형 6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1" name="직사각형 67"/>
          <p:cNvSpPr/>
          <p:nvPr/>
        </p:nvSpPr>
        <p:spPr>
          <a:xfrm>
            <a:off x="4557824" y="2505090"/>
            <a:ext cx="42603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кредита от 50 млн до 1 млрд рублей</a:t>
            </a:r>
          </a:p>
        </p:txBody>
      </p:sp>
      <p:sp>
        <p:nvSpPr>
          <p:cNvPr id="92" name="직사각형 70"/>
          <p:cNvSpPr/>
          <p:nvPr/>
        </p:nvSpPr>
        <p:spPr>
          <a:xfrm>
            <a:off x="4871319" y="3645024"/>
            <a:ext cx="43091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Ставка кредита: </a:t>
            </a:r>
          </a:p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10% для субъектов среднего бизнеса</a:t>
            </a:r>
          </a:p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11% для субъектов малого бизнеса</a:t>
            </a:r>
          </a:p>
        </p:txBody>
      </p:sp>
      <p:sp>
        <p:nvSpPr>
          <p:cNvPr id="93" name="직사각형 71"/>
          <p:cNvSpPr/>
          <p:nvPr/>
        </p:nvSpPr>
        <p:spPr>
          <a:xfrm>
            <a:off x="4557824" y="5025370"/>
            <a:ext cx="29464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Льготное фондирование</a:t>
            </a:r>
          </a:p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не больше 3-х лет</a:t>
            </a:r>
            <a:endParaRPr lang="ru-RU" altLang="ko-K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0" y="2132856"/>
            <a:ext cx="9144000" cy="432048"/>
          </a:xfrm>
          <a:prstGeom prst="rect">
            <a:avLst/>
          </a:prstGeom>
          <a:solidFill>
            <a:schemeClr val="tx1">
              <a:lumMod val="75000"/>
              <a:lumOff val="25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자유형 36"/>
          <p:cNvSpPr/>
          <p:nvPr/>
        </p:nvSpPr>
        <p:spPr>
          <a:xfrm>
            <a:off x="5342334" y="2708920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자유형 36"/>
          <p:cNvSpPr/>
          <p:nvPr/>
        </p:nvSpPr>
        <p:spPr>
          <a:xfrm>
            <a:off x="467544" y="2708920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60"/>
          <p:cNvGrpSpPr/>
          <p:nvPr/>
        </p:nvGrpSpPr>
        <p:grpSpPr>
          <a:xfrm>
            <a:off x="6660232" y="6309320"/>
            <a:ext cx="2448272" cy="369332"/>
            <a:chOff x="6804248" y="6372036"/>
            <a:chExt cx="2448272" cy="369332"/>
          </a:xfrm>
        </p:grpSpPr>
        <p:grpSp>
          <p:nvGrpSpPr>
            <p:cNvPr id="3" name="그룹 27"/>
            <p:cNvGrpSpPr/>
            <p:nvPr/>
          </p:nvGrpSpPr>
          <p:grpSpPr>
            <a:xfrm>
              <a:off x="6804248" y="6453336"/>
              <a:ext cx="360040" cy="216024"/>
              <a:chOff x="1016605" y="5229200"/>
              <a:chExt cx="900100" cy="540060"/>
            </a:xfrm>
            <a:solidFill>
              <a:srgbClr val="00B050"/>
            </a:solidFill>
          </p:grpSpPr>
          <p:sp>
            <p:nvSpPr>
              <p:cNvPr id="16" name="갈매기형 수장 23"/>
              <p:cNvSpPr/>
              <p:nvPr/>
            </p:nvSpPr>
            <p:spPr>
              <a:xfrm>
                <a:off x="1016605" y="5229200"/>
                <a:ext cx="540060" cy="54006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갈매기형 수장 24"/>
              <p:cNvSpPr/>
              <p:nvPr/>
            </p:nvSpPr>
            <p:spPr>
              <a:xfrm>
                <a:off x="1376645" y="5229200"/>
                <a:ext cx="540060" cy="54006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164288" y="6372036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www.dubna-oez.ru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971600" y="1196752"/>
            <a:ext cx="60486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Особая экономическая зона технико-внедренческого типа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Адрес: Московская область, г. Дубна, ул. Программистов, д. 4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Площадь: 187 га</a:t>
            </a:r>
            <a:endParaRPr lang="ru-RU" sz="1600" dirty="0">
              <a:solidFill>
                <a:schemeClr val="bg1"/>
              </a:solidFill>
            </a:endParaRPr>
          </a:p>
        </p:txBody>
      </p:sp>
      <p:grpSp>
        <p:nvGrpSpPr>
          <p:cNvPr id="6" name="Группа 42"/>
          <p:cNvGrpSpPr/>
          <p:nvPr/>
        </p:nvGrpSpPr>
        <p:grpSpPr>
          <a:xfrm>
            <a:off x="242894" y="3522494"/>
            <a:ext cx="1592802" cy="2304256"/>
            <a:chOff x="530926" y="2924944"/>
            <a:chExt cx="1592802" cy="2304256"/>
          </a:xfrm>
        </p:grpSpPr>
        <p:sp>
          <p:nvSpPr>
            <p:cNvPr id="51" name="TextBox 50"/>
            <p:cNvSpPr txBox="1"/>
            <p:nvPr/>
          </p:nvSpPr>
          <p:spPr>
            <a:xfrm>
              <a:off x="755576" y="2924944"/>
              <a:ext cx="1152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Прибыль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" name="Группа 42"/>
            <p:cNvGrpSpPr/>
            <p:nvPr/>
          </p:nvGrpSpPr>
          <p:grpSpPr>
            <a:xfrm>
              <a:off x="530926" y="3248980"/>
              <a:ext cx="1592802" cy="1980220"/>
              <a:chOff x="530926" y="3248980"/>
              <a:chExt cx="1592802" cy="1980220"/>
            </a:xfrm>
          </p:grpSpPr>
          <p:sp>
            <p:nvSpPr>
              <p:cNvPr id="46" name="모서리가 둥근 직사각형 4"/>
              <p:cNvSpPr/>
              <p:nvPr/>
            </p:nvSpPr>
            <p:spPr>
              <a:xfrm>
                <a:off x="530926" y="3248980"/>
                <a:ext cx="1592802" cy="1980220"/>
              </a:xfrm>
              <a:prstGeom prst="roundRect">
                <a:avLst/>
              </a:prstGeom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타원 8"/>
              <p:cNvSpPr/>
              <p:nvPr/>
            </p:nvSpPr>
            <p:spPr>
              <a:xfrm>
                <a:off x="755576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TextBox 47"/>
              <p:cNvSpPr txBox="1">
                <a:spLocks noChangeArrowheads="1"/>
              </p:cNvSpPr>
              <p:nvPr/>
            </p:nvSpPr>
            <p:spPr bwMode="auto">
              <a:xfrm>
                <a:off x="551486" y="4509120"/>
                <a:ext cx="157224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первые 8 лет</a:t>
                </a:r>
              </a:p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5% - с 9 по 14 год</a:t>
                </a:r>
              </a:p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13,5% - после 14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49" name="Picture 2" descr="C:\Users\DembitskiyMN\Desktop\money_PNG3544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45211" y="3573016"/>
                <a:ext cx="936104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8" name="Группа 74"/>
          <p:cNvGrpSpPr/>
          <p:nvPr/>
        </p:nvGrpSpPr>
        <p:grpSpPr>
          <a:xfrm>
            <a:off x="2051872" y="3487903"/>
            <a:ext cx="1368000" cy="2338847"/>
            <a:chOff x="2151106" y="3594502"/>
            <a:chExt cx="1440160" cy="2338847"/>
          </a:xfrm>
        </p:grpSpPr>
        <p:grpSp>
          <p:nvGrpSpPr>
            <p:cNvPr id="9" name="Группа 60"/>
            <p:cNvGrpSpPr/>
            <p:nvPr/>
          </p:nvGrpSpPr>
          <p:grpSpPr>
            <a:xfrm>
              <a:off x="2151106" y="3594502"/>
              <a:ext cx="1440160" cy="2338847"/>
              <a:chOff x="7191666" y="2890353"/>
              <a:chExt cx="1440160" cy="2338847"/>
            </a:xfrm>
          </p:grpSpPr>
          <p:sp>
            <p:nvSpPr>
              <p:cNvPr id="63" name="모서리가 둥근 직사각형 13"/>
              <p:cNvSpPr/>
              <p:nvPr/>
            </p:nvSpPr>
            <p:spPr>
              <a:xfrm>
                <a:off x="7191666" y="3248980"/>
                <a:ext cx="1440160" cy="1980220"/>
              </a:xfrm>
              <a:prstGeom prst="roundRect">
                <a:avLst/>
              </a:prstGeom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7236296" y="2890353"/>
                <a:ext cx="13681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Транспорт</a:t>
                </a:r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0" name="Группа 47"/>
              <p:cNvGrpSpPr/>
              <p:nvPr/>
            </p:nvGrpSpPr>
            <p:grpSpPr>
              <a:xfrm>
                <a:off x="7219131" y="3383995"/>
                <a:ext cx="1387475" cy="1515543"/>
                <a:chOff x="7219131" y="3383995"/>
                <a:chExt cx="1387475" cy="1515543"/>
              </a:xfrm>
            </p:grpSpPr>
            <p:sp>
              <p:nvSpPr>
                <p:cNvPr id="70" name="타원 14"/>
                <p:cNvSpPr/>
                <p:nvPr/>
              </p:nvSpPr>
              <p:spPr>
                <a:xfrm>
                  <a:off x="7326681" y="3383995"/>
                  <a:ext cx="1170130" cy="117013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" name="TextBox 70"/>
                <p:cNvSpPr txBox="1">
                  <a:spLocks noChangeArrowheads="1"/>
                </p:cNvSpPr>
                <p:nvPr/>
              </p:nvSpPr>
              <p:spPr bwMode="auto">
                <a:xfrm>
                  <a:off x="7219131" y="4622539"/>
                  <a:ext cx="1387475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altLang="ko-KR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맑은 고딕" pitchFamily="50" charset="-127"/>
                      <a:cs typeface="Arial" pitchFamily="34" charset="0"/>
                    </a:rPr>
                    <a:t>0% - 5 лет</a:t>
                  </a:r>
                  <a:endParaRPr kumimoji="0" lang="en-US" altLang="ko-KR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endParaRPr>
                </a:p>
              </p:txBody>
            </p:sp>
          </p:grpSp>
        </p:grpSp>
        <p:pic>
          <p:nvPicPr>
            <p:cNvPr id="74" name="Picture 2" descr="lorry, transport, transportation, truck, vehicle, yellow ic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83768" y="4221088"/>
              <a:ext cx="792007" cy="792008"/>
            </a:xfrm>
            <a:prstGeom prst="rect">
              <a:avLst/>
            </a:prstGeom>
            <a:noFill/>
          </p:spPr>
        </p:pic>
      </p:grpSp>
      <p:grpSp>
        <p:nvGrpSpPr>
          <p:cNvPr id="11" name="Группа 76"/>
          <p:cNvGrpSpPr/>
          <p:nvPr/>
        </p:nvGrpSpPr>
        <p:grpSpPr>
          <a:xfrm>
            <a:off x="6024170" y="3522494"/>
            <a:ext cx="1368151" cy="2354778"/>
            <a:chOff x="2750243" y="2874422"/>
            <a:chExt cx="1473573" cy="2354778"/>
          </a:xfrm>
        </p:grpSpPr>
        <p:sp>
          <p:nvSpPr>
            <p:cNvPr id="79" name="TextBox 78"/>
            <p:cNvSpPr txBox="1"/>
            <p:nvPr/>
          </p:nvSpPr>
          <p:spPr>
            <a:xfrm>
              <a:off x="2771799" y="2874422"/>
              <a:ext cx="14520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Имущество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2" name="Группа 43"/>
            <p:cNvGrpSpPr/>
            <p:nvPr/>
          </p:nvGrpSpPr>
          <p:grpSpPr>
            <a:xfrm>
              <a:off x="2750243" y="3248980"/>
              <a:ext cx="1461717" cy="1980220"/>
              <a:chOff x="2750243" y="3248980"/>
              <a:chExt cx="1461717" cy="1980220"/>
            </a:xfrm>
          </p:grpSpPr>
          <p:sp>
            <p:nvSpPr>
              <p:cNvPr id="81" name="모서리가 둥근 직사각형 9"/>
              <p:cNvSpPr/>
              <p:nvPr/>
            </p:nvSpPr>
            <p:spPr>
              <a:xfrm>
                <a:off x="2751173" y="3248980"/>
                <a:ext cx="1440160" cy="1980220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80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" name="타원 10"/>
              <p:cNvSpPr/>
              <p:nvPr/>
            </p:nvSpPr>
            <p:spPr>
              <a:xfrm>
                <a:off x="2886188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TextBox 83"/>
              <p:cNvSpPr txBox="1">
                <a:spLocks noChangeArrowheads="1"/>
              </p:cNvSpPr>
              <p:nvPr/>
            </p:nvSpPr>
            <p:spPr bwMode="auto">
              <a:xfrm>
                <a:off x="2750243" y="4664169"/>
                <a:ext cx="146171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- 10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85" name="Picture 4" descr="C:\Users\DembitskiyMN\Desktop\home_down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915816" y="3573016"/>
                <a:ext cx="1080120" cy="798763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3" name="Группа 85"/>
          <p:cNvGrpSpPr/>
          <p:nvPr/>
        </p:nvGrpSpPr>
        <p:grpSpPr>
          <a:xfrm>
            <a:off x="7524480" y="3522494"/>
            <a:ext cx="1368000" cy="2354778"/>
            <a:chOff x="4932040" y="2838418"/>
            <a:chExt cx="1452017" cy="2354778"/>
          </a:xfrm>
        </p:grpSpPr>
        <p:sp>
          <p:nvSpPr>
            <p:cNvPr id="88" name="TextBox 87"/>
            <p:cNvSpPr txBox="1"/>
            <p:nvPr/>
          </p:nvSpPr>
          <p:spPr>
            <a:xfrm>
              <a:off x="5004048" y="2838418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Земля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4" name="Группа 44"/>
            <p:cNvGrpSpPr/>
            <p:nvPr/>
          </p:nvGrpSpPr>
          <p:grpSpPr>
            <a:xfrm>
              <a:off x="4932040" y="3212976"/>
              <a:ext cx="1452017" cy="1980220"/>
              <a:chOff x="4932040" y="3212976"/>
              <a:chExt cx="1452017" cy="1980220"/>
            </a:xfrm>
          </p:grpSpPr>
          <p:sp>
            <p:nvSpPr>
              <p:cNvPr id="91" name="모서리가 둥근 직사각형 11"/>
              <p:cNvSpPr/>
              <p:nvPr/>
            </p:nvSpPr>
            <p:spPr>
              <a:xfrm>
                <a:off x="4932040" y="3212976"/>
                <a:ext cx="1440160" cy="1980220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80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" name="타원 12"/>
              <p:cNvSpPr/>
              <p:nvPr/>
            </p:nvSpPr>
            <p:spPr>
              <a:xfrm>
                <a:off x="5106435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" name="TextBox 92"/>
              <p:cNvSpPr txBox="1">
                <a:spLocks noChangeArrowheads="1"/>
              </p:cNvSpPr>
              <p:nvPr/>
            </p:nvSpPr>
            <p:spPr bwMode="auto">
              <a:xfrm>
                <a:off x="4996582" y="4622539"/>
                <a:ext cx="138747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- 5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100" name="Picture 2" descr="C:\Users\DembitskiyMN\Desktop\zemlya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148064" y="3429000"/>
                <a:ext cx="1083122" cy="1083122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5" name="Группа 108"/>
          <p:cNvGrpSpPr/>
          <p:nvPr/>
        </p:nvGrpSpPr>
        <p:grpSpPr>
          <a:xfrm>
            <a:off x="4499992" y="3522494"/>
            <a:ext cx="1368151" cy="2354778"/>
            <a:chOff x="4499992" y="3140968"/>
            <a:chExt cx="1368151" cy="2354778"/>
          </a:xfrm>
        </p:grpSpPr>
        <p:grpSp>
          <p:nvGrpSpPr>
            <p:cNvPr id="18" name="Группа 100"/>
            <p:cNvGrpSpPr/>
            <p:nvPr/>
          </p:nvGrpSpPr>
          <p:grpSpPr>
            <a:xfrm>
              <a:off x="4499992" y="3140968"/>
              <a:ext cx="1368151" cy="2354778"/>
              <a:chOff x="2750243" y="2874422"/>
              <a:chExt cx="1473573" cy="2354778"/>
            </a:xfrm>
          </p:grpSpPr>
          <p:sp>
            <p:nvSpPr>
              <p:cNvPr id="102" name="TextBox 101"/>
              <p:cNvSpPr txBox="1"/>
              <p:nvPr/>
            </p:nvSpPr>
            <p:spPr>
              <a:xfrm>
                <a:off x="2771799" y="2874422"/>
                <a:ext cx="14520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Прибыль</a:t>
                </a:r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20" name="Группа 43"/>
              <p:cNvGrpSpPr/>
              <p:nvPr/>
            </p:nvGrpSpPr>
            <p:grpSpPr>
              <a:xfrm>
                <a:off x="2750243" y="3248980"/>
                <a:ext cx="1461717" cy="1980220"/>
                <a:chOff x="2750243" y="3248980"/>
                <a:chExt cx="1461717" cy="1980220"/>
              </a:xfrm>
            </p:grpSpPr>
            <p:sp>
              <p:nvSpPr>
                <p:cNvPr id="104" name="모서리가 둥근 직사각형 9"/>
                <p:cNvSpPr/>
                <p:nvPr/>
              </p:nvSpPr>
              <p:spPr>
                <a:xfrm>
                  <a:off x="2751173" y="3248980"/>
                  <a:ext cx="1440160" cy="1980220"/>
                </a:xfrm>
                <a:prstGeom prst="roundRect">
                  <a:avLst/>
                </a:prstGeom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80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0"/>
                </a:gradFill>
                <a:ln w="25400">
                  <a:solidFill>
                    <a:schemeClr val="bg1"/>
                  </a:solidFill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" name="타원 10"/>
                <p:cNvSpPr/>
                <p:nvPr/>
              </p:nvSpPr>
              <p:spPr>
                <a:xfrm>
                  <a:off x="2886188" y="3383995"/>
                  <a:ext cx="1170130" cy="117013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6" name="TextBox 105"/>
                <p:cNvSpPr txBox="1">
                  <a:spLocks noChangeArrowheads="1"/>
                </p:cNvSpPr>
                <p:nvPr/>
              </p:nvSpPr>
              <p:spPr bwMode="auto">
                <a:xfrm>
                  <a:off x="2750243" y="4664169"/>
                  <a:ext cx="1461717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altLang="ko-KR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맑은 고딕" pitchFamily="50" charset="-127"/>
                      <a:cs typeface="Arial" pitchFamily="34" charset="0"/>
                    </a:rPr>
                    <a:t>0% - до 1 января 2018 года </a:t>
                  </a:r>
                  <a:endParaRPr kumimoji="0" lang="en-US" altLang="ko-KR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endParaRPr>
                </a:p>
              </p:txBody>
            </p:sp>
          </p:grpSp>
        </p:grpSp>
        <p:pic>
          <p:nvPicPr>
            <p:cNvPr id="108" name="Picture 2" descr="C:\Users\DembitskiyMN\Desktop\money_PNG354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6016" y="3861048"/>
              <a:ext cx="936104" cy="936104"/>
            </a:xfrm>
            <a:prstGeom prst="rect">
              <a:avLst/>
            </a:prstGeom>
            <a:noFill/>
          </p:spPr>
        </p:pic>
      </p:grpSp>
      <p:sp>
        <p:nvSpPr>
          <p:cNvPr id="52" name="Прямоугольник 51"/>
          <p:cNvSpPr/>
          <p:nvPr/>
        </p:nvSpPr>
        <p:spPr>
          <a:xfrm>
            <a:off x="0" y="213285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льготы для резидентов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094168" y="2924944"/>
            <a:ext cx="1638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Региональные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953481" y="2924944"/>
            <a:ext cx="1591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Федеральные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갈매기형 수장 23"/>
          <p:cNvSpPr/>
          <p:nvPr/>
        </p:nvSpPr>
        <p:spPr>
          <a:xfrm>
            <a:off x="107504" y="1276370"/>
            <a:ext cx="534085" cy="64387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갈매기형 수장 24"/>
          <p:cNvSpPr/>
          <p:nvPr/>
        </p:nvSpPr>
        <p:spPr>
          <a:xfrm>
            <a:off x="463560" y="1276370"/>
            <a:ext cx="534085" cy="64387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62"/>
          <p:cNvSpPr/>
          <p:nvPr/>
        </p:nvSpPr>
        <p:spPr>
          <a:xfrm>
            <a:off x="0" y="2132856"/>
            <a:ext cx="9144000" cy="432048"/>
          </a:xfrm>
          <a:prstGeom prst="rect">
            <a:avLst/>
          </a:prstGeom>
          <a:solidFill>
            <a:schemeClr val="tx1">
              <a:lumMod val="75000"/>
              <a:lumOff val="25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자유형 36"/>
          <p:cNvSpPr/>
          <p:nvPr/>
        </p:nvSpPr>
        <p:spPr>
          <a:xfrm>
            <a:off x="5436096" y="270033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자유형 36"/>
          <p:cNvSpPr/>
          <p:nvPr/>
        </p:nvSpPr>
        <p:spPr>
          <a:xfrm>
            <a:off x="539552" y="270033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34"/>
          <p:cNvGrpSpPr/>
          <p:nvPr/>
        </p:nvGrpSpPr>
        <p:grpSpPr>
          <a:xfrm>
            <a:off x="6372200" y="6309320"/>
            <a:ext cx="2736304" cy="369332"/>
            <a:chOff x="6372200" y="6300028"/>
            <a:chExt cx="2736304" cy="369332"/>
          </a:xfrm>
        </p:grpSpPr>
        <p:grpSp>
          <p:nvGrpSpPr>
            <p:cNvPr id="3" name="그룹 27"/>
            <p:cNvGrpSpPr/>
            <p:nvPr/>
          </p:nvGrpSpPr>
          <p:grpSpPr>
            <a:xfrm>
              <a:off x="6372200" y="6381328"/>
              <a:ext cx="360040" cy="216024"/>
              <a:chOff x="1016605" y="5229200"/>
              <a:chExt cx="900100" cy="540060"/>
            </a:xfrm>
            <a:solidFill>
              <a:srgbClr val="00B050"/>
            </a:solidFill>
          </p:grpSpPr>
          <p:sp>
            <p:nvSpPr>
              <p:cNvPr id="40" name="갈매기형 수장 23"/>
              <p:cNvSpPr/>
              <p:nvPr/>
            </p:nvSpPr>
            <p:spPr>
              <a:xfrm>
                <a:off x="1016605" y="5229200"/>
                <a:ext cx="540060" cy="54006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갈매기형 수장 24"/>
              <p:cNvSpPr/>
              <p:nvPr/>
            </p:nvSpPr>
            <p:spPr>
              <a:xfrm>
                <a:off x="1376645" y="5229200"/>
                <a:ext cx="540060" cy="54006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6732240" y="6300028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www.gdpquadrat.com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47"/>
          <p:cNvGrpSpPr/>
          <p:nvPr/>
        </p:nvGrpSpPr>
        <p:grpSpPr>
          <a:xfrm>
            <a:off x="107504" y="1199074"/>
            <a:ext cx="8064896" cy="861774"/>
            <a:chOff x="107504" y="1237754"/>
            <a:chExt cx="6768752" cy="831254"/>
          </a:xfrm>
        </p:grpSpPr>
        <p:grpSp>
          <p:nvGrpSpPr>
            <p:cNvPr id="5" name="그룹 27"/>
            <p:cNvGrpSpPr/>
            <p:nvPr/>
          </p:nvGrpSpPr>
          <p:grpSpPr>
            <a:xfrm>
              <a:off x="107504" y="1312312"/>
              <a:ext cx="747083" cy="621069"/>
              <a:chOff x="1016605" y="5229200"/>
              <a:chExt cx="900100" cy="540060"/>
            </a:xfrm>
            <a:solidFill>
              <a:srgbClr val="00B050"/>
            </a:solidFill>
          </p:grpSpPr>
          <p:sp>
            <p:nvSpPr>
              <p:cNvPr id="51" name="갈매기형 수장 23"/>
              <p:cNvSpPr/>
              <p:nvPr/>
            </p:nvSpPr>
            <p:spPr>
              <a:xfrm>
                <a:off x="1016605" y="5229200"/>
                <a:ext cx="540060" cy="54006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갈매기형 수장 24"/>
              <p:cNvSpPr/>
              <p:nvPr/>
            </p:nvSpPr>
            <p:spPr>
              <a:xfrm>
                <a:off x="1376645" y="5229200"/>
                <a:ext cx="540060" cy="54006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827584" y="1237754"/>
              <a:ext cx="6048672" cy="831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Особая экономическая зона промышленно-производственного типа</a:t>
              </a:r>
            </a:p>
            <a:p>
              <a:r>
                <a:rPr lang="ru-RU" sz="1600" dirty="0" smtClean="0">
                  <a:solidFill>
                    <a:schemeClr val="bg1"/>
                  </a:solidFill>
                </a:rPr>
                <a:t>Адрес: Московская область, Юг, 73 км от МКАД, вблизи от трассы М-4 «ДОН»</a:t>
              </a:r>
            </a:p>
            <a:p>
              <a:r>
                <a:rPr lang="ru-RU" sz="1600" dirty="0" smtClean="0">
                  <a:solidFill>
                    <a:schemeClr val="bg1"/>
                  </a:solidFill>
                </a:rPr>
                <a:t>Площадь: 360 га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55"/>
          <p:cNvGrpSpPr/>
          <p:nvPr/>
        </p:nvGrpSpPr>
        <p:grpSpPr>
          <a:xfrm>
            <a:off x="242894" y="3522494"/>
            <a:ext cx="1592802" cy="2304256"/>
            <a:chOff x="530926" y="2924944"/>
            <a:chExt cx="1592802" cy="2304256"/>
          </a:xfrm>
        </p:grpSpPr>
        <p:sp>
          <p:nvSpPr>
            <p:cNvPr id="57" name="TextBox 56"/>
            <p:cNvSpPr txBox="1"/>
            <p:nvPr/>
          </p:nvSpPr>
          <p:spPr>
            <a:xfrm>
              <a:off x="755576" y="2924944"/>
              <a:ext cx="1152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Прибыль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" name="Группа 42"/>
            <p:cNvGrpSpPr/>
            <p:nvPr/>
          </p:nvGrpSpPr>
          <p:grpSpPr>
            <a:xfrm>
              <a:off x="530926" y="3248980"/>
              <a:ext cx="1592802" cy="1980220"/>
              <a:chOff x="530926" y="3248980"/>
              <a:chExt cx="1592802" cy="1980220"/>
            </a:xfrm>
          </p:grpSpPr>
          <p:sp>
            <p:nvSpPr>
              <p:cNvPr id="59" name="모서리가 둥근 직사각형 4"/>
              <p:cNvSpPr/>
              <p:nvPr/>
            </p:nvSpPr>
            <p:spPr>
              <a:xfrm>
                <a:off x="530926" y="3248980"/>
                <a:ext cx="1592802" cy="1980220"/>
              </a:xfrm>
              <a:prstGeom prst="roundRect">
                <a:avLst/>
              </a:prstGeom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타원 8"/>
              <p:cNvSpPr/>
              <p:nvPr/>
            </p:nvSpPr>
            <p:spPr>
              <a:xfrm>
                <a:off x="755576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TextBox 60"/>
              <p:cNvSpPr txBox="1">
                <a:spLocks noChangeArrowheads="1"/>
              </p:cNvSpPr>
              <p:nvPr/>
            </p:nvSpPr>
            <p:spPr bwMode="auto">
              <a:xfrm>
                <a:off x="551486" y="4509120"/>
                <a:ext cx="157224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первые 8 лет</a:t>
                </a:r>
              </a:p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5% - с 9 по 14 год</a:t>
                </a:r>
              </a:p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13,5% - после 14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62" name="Picture 2" descr="C:\Users\DembitskiyMN\Desktop\money_PNG3544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45211" y="3573016"/>
                <a:ext cx="936104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8" name="Группа 62"/>
          <p:cNvGrpSpPr/>
          <p:nvPr/>
        </p:nvGrpSpPr>
        <p:grpSpPr>
          <a:xfrm>
            <a:off x="2123880" y="3487903"/>
            <a:ext cx="1368000" cy="2338847"/>
            <a:chOff x="2151106" y="3594502"/>
            <a:chExt cx="1440160" cy="2338847"/>
          </a:xfrm>
        </p:grpSpPr>
        <p:grpSp>
          <p:nvGrpSpPr>
            <p:cNvPr id="9" name="Группа 60"/>
            <p:cNvGrpSpPr/>
            <p:nvPr/>
          </p:nvGrpSpPr>
          <p:grpSpPr>
            <a:xfrm>
              <a:off x="2151106" y="3594502"/>
              <a:ext cx="1440160" cy="2338847"/>
              <a:chOff x="7191666" y="2890353"/>
              <a:chExt cx="1440160" cy="2338847"/>
            </a:xfrm>
          </p:grpSpPr>
          <p:sp>
            <p:nvSpPr>
              <p:cNvPr id="66" name="모서리가 둥근 직사각형 13"/>
              <p:cNvSpPr/>
              <p:nvPr/>
            </p:nvSpPr>
            <p:spPr>
              <a:xfrm>
                <a:off x="7191666" y="3248980"/>
                <a:ext cx="1440160" cy="1980220"/>
              </a:xfrm>
              <a:prstGeom prst="roundRect">
                <a:avLst/>
              </a:prstGeom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7236296" y="2890353"/>
                <a:ext cx="13681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Транспорт</a:t>
                </a:r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0" name="Группа 47"/>
              <p:cNvGrpSpPr/>
              <p:nvPr/>
            </p:nvGrpSpPr>
            <p:grpSpPr>
              <a:xfrm>
                <a:off x="7219131" y="3383995"/>
                <a:ext cx="1387475" cy="1515543"/>
                <a:chOff x="7219131" y="3383995"/>
                <a:chExt cx="1387475" cy="1515543"/>
              </a:xfrm>
            </p:grpSpPr>
            <p:sp>
              <p:nvSpPr>
                <p:cNvPr id="69" name="타원 14"/>
                <p:cNvSpPr/>
                <p:nvPr/>
              </p:nvSpPr>
              <p:spPr>
                <a:xfrm>
                  <a:off x="7326681" y="3383995"/>
                  <a:ext cx="1170130" cy="117013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0" name="TextBox 69"/>
                <p:cNvSpPr txBox="1">
                  <a:spLocks noChangeArrowheads="1"/>
                </p:cNvSpPr>
                <p:nvPr/>
              </p:nvSpPr>
              <p:spPr bwMode="auto">
                <a:xfrm>
                  <a:off x="7219131" y="4622539"/>
                  <a:ext cx="1387475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altLang="ko-KR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맑은 고딕" pitchFamily="50" charset="-127"/>
                      <a:cs typeface="Arial" pitchFamily="34" charset="0"/>
                    </a:rPr>
                    <a:t>0% - 5 лет</a:t>
                  </a:r>
                  <a:endParaRPr kumimoji="0" lang="en-US" altLang="ko-KR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endParaRPr>
                </a:p>
              </p:txBody>
            </p:sp>
          </p:grpSp>
        </p:grpSp>
        <p:pic>
          <p:nvPicPr>
            <p:cNvPr id="65" name="Picture 2" descr="lorry, transport, transportation, truck, vehicle, yellow ic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3768" y="4221088"/>
              <a:ext cx="792007" cy="792008"/>
            </a:xfrm>
            <a:prstGeom prst="rect">
              <a:avLst/>
            </a:prstGeom>
            <a:noFill/>
          </p:spPr>
        </p:pic>
      </p:grpSp>
      <p:grpSp>
        <p:nvGrpSpPr>
          <p:cNvPr id="11" name="Группа 70"/>
          <p:cNvGrpSpPr/>
          <p:nvPr/>
        </p:nvGrpSpPr>
        <p:grpSpPr>
          <a:xfrm>
            <a:off x="6084169" y="3522494"/>
            <a:ext cx="1368151" cy="2354778"/>
            <a:chOff x="2750243" y="2874422"/>
            <a:chExt cx="1473573" cy="2354778"/>
          </a:xfrm>
        </p:grpSpPr>
        <p:sp>
          <p:nvSpPr>
            <p:cNvPr id="72" name="TextBox 71"/>
            <p:cNvSpPr txBox="1"/>
            <p:nvPr/>
          </p:nvSpPr>
          <p:spPr>
            <a:xfrm>
              <a:off x="2771799" y="2874422"/>
              <a:ext cx="14520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Имущество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2" name="Группа 43"/>
            <p:cNvGrpSpPr/>
            <p:nvPr/>
          </p:nvGrpSpPr>
          <p:grpSpPr>
            <a:xfrm>
              <a:off x="2750243" y="3248980"/>
              <a:ext cx="1461717" cy="1980220"/>
              <a:chOff x="2750243" y="3248980"/>
              <a:chExt cx="1461717" cy="1980220"/>
            </a:xfrm>
          </p:grpSpPr>
          <p:sp>
            <p:nvSpPr>
              <p:cNvPr id="74" name="모서리가 둥근 직사각형 9"/>
              <p:cNvSpPr/>
              <p:nvPr/>
            </p:nvSpPr>
            <p:spPr>
              <a:xfrm>
                <a:off x="2751173" y="3248980"/>
                <a:ext cx="1440160" cy="1980220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80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" name="타원 10"/>
              <p:cNvSpPr/>
              <p:nvPr/>
            </p:nvSpPr>
            <p:spPr>
              <a:xfrm>
                <a:off x="2886188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" name="TextBox 75"/>
              <p:cNvSpPr txBox="1">
                <a:spLocks noChangeArrowheads="1"/>
              </p:cNvSpPr>
              <p:nvPr/>
            </p:nvSpPr>
            <p:spPr bwMode="auto">
              <a:xfrm>
                <a:off x="2750243" y="4664169"/>
                <a:ext cx="146171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- 10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77" name="Picture 4" descr="C:\Users\DembitskiyMN\Desktop\home_down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15816" y="3573016"/>
                <a:ext cx="1080120" cy="798763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3" name="Группа 77"/>
          <p:cNvGrpSpPr/>
          <p:nvPr/>
        </p:nvGrpSpPr>
        <p:grpSpPr>
          <a:xfrm>
            <a:off x="7524480" y="3522494"/>
            <a:ext cx="1368000" cy="2354778"/>
            <a:chOff x="4932040" y="2838418"/>
            <a:chExt cx="1452017" cy="2354778"/>
          </a:xfrm>
        </p:grpSpPr>
        <p:sp>
          <p:nvSpPr>
            <p:cNvPr id="79" name="TextBox 78"/>
            <p:cNvSpPr txBox="1"/>
            <p:nvPr/>
          </p:nvSpPr>
          <p:spPr>
            <a:xfrm>
              <a:off x="5004048" y="2838418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Земля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4" name="Группа 44"/>
            <p:cNvGrpSpPr/>
            <p:nvPr/>
          </p:nvGrpSpPr>
          <p:grpSpPr>
            <a:xfrm>
              <a:off x="4932040" y="3212976"/>
              <a:ext cx="1452017" cy="1980220"/>
              <a:chOff x="4932040" y="3212976"/>
              <a:chExt cx="1452017" cy="1980220"/>
            </a:xfrm>
          </p:grpSpPr>
          <p:sp>
            <p:nvSpPr>
              <p:cNvPr id="81" name="모서리가 둥근 직사각형 11"/>
              <p:cNvSpPr/>
              <p:nvPr/>
            </p:nvSpPr>
            <p:spPr>
              <a:xfrm>
                <a:off x="4932040" y="3212976"/>
                <a:ext cx="1440160" cy="1980220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80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" name="타원 12"/>
              <p:cNvSpPr/>
              <p:nvPr/>
            </p:nvSpPr>
            <p:spPr>
              <a:xfrm>
                <a:off x="5106435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" name="TextBox 82"/>
              <p:cNvSpPr txBox="1">
                <a:spLocks noChangeArrowheads="1"/>
              </p:cNvSpPr>
              <p:nvPr/>
            </p:nvSpPr>
            <p:spPr bwMode="auto">
              <a:xfrm>
                <a:off x="4996582" y="4622539"/>
                <a:ext cx="138747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- 5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84" name="Picture 2" descr="C:\Users\DembitskiyMN\Desktop\zemlya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148064" y="3429000"/>
                <a:ext cx="1083122" cy="108312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7" name="Прямоугольник 46"/>
          <p:cNvSpPr/>
          <p:nvPr/>
        </p:nvSpPr>
        <p:spPr>
          <a:xfrm>
            <a:off x="0" y="213285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льготы для резидентов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166176" y="2916362"/>
            <a:ext cx="1638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Региональные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047243" y="2916362"/>
            <a:ext cx="1591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Федеральные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3" name="Группа 108"/>
          <p:cNvGrpSpPr/>
          <p:nvPr/>
        </p:nvGrpSpPr>
        <p:grpSpPr>
          <a:xfrm>
            <a:off x="4644009" y="3501008"/>
            <a:ext cx="1368151" cy="2376264"/>
            <a:chOff x="4499992" y="3140968"/>
            <a:chExt cx="1368151" cy="2376264"/>
          </a:xfrm>
        </p:grpSpPr>
        <p:grpSp>
          <p:nvGrpSpPr>
            <p:cNvPr id="54" name="Группа 100"/>
            <p:cNvGrpSpPr/>
            <p:nvPr/>
          </p:nvGrpSpPr>
          <p:grpSpPr>
            <a:xfrm>
              <a:off x="4499992" y="3140968"/>
              <a:ext cx="1368151" cy="2376264"/>
              <a:chOff x="2750243" y="2874422"/>
              <a:chExt cx="1473573" cy="2376264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2771799" y="2874422"/>
                <a:ext cx="14520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Прибыль</a:t>
                </a:r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68" name="Группа 43"/>
              <p:cNvGrpSpPr/>
              <p:nvPr/>
            </p:nvGrpSpPr>
            <p:grpSpPr>
              <a:xfrm>
                <a:off x="2750243" y="3248980"/>
                <a:ext cx="1461717" cy="2001706"/>
                <a:chOff x="2750243" y="3248980"/>
                <a:chExt cx="1461717" cy="2001706"/>
              </a:xfrm>
            </p:grpSpPr>
            <p:sp>
              <p:nvSpPr>
                <p:cNvPr id="71" name="모서리가 둥근 직사각형 9"/>
                <p:cNvSpPr/>
                <p:nvPr/>
              </p:nvSpPr>
              <p:spPr>
                <a:xfrm>
                  <a:off x="2751173" y="3248980"/>
                  <a:ext cx="1440160" cy="1980220"/>
                </a:xfrm>
                <a:prstGeom prst="roundRect">
                  <a:avLst/>
                </a:prstGeom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80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0"/>
                </a:gradFill>
                <a:ln w="25400">
                  <a:solidFill>
                    <a:schemeClr val="bg1"/>
                  </a:solidFill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" name="타원 10"/>
                <p:cNvSpPr/>
                <p:nvPr/>
              </p:nvSpPr>
              <p:spPr>
                <a:xfrm>
                  <a:off x="2886188" y="3383995"/>
                  <a:ext cx="1170130" cy="117013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8" name="TextBox 77"/>
                <p:cNvSpPr txBox="1">
                  <a:spLocks noChangeArrowheads="1"/>
                </p:cNvSpPr>
                <p:nvPr/>
              </p:nvSpPr>
              <p:spPr bwMode="auto">
                <a:xfrm>
                  <a:off x="2750243" y="4604355"/>
                  <a:ext cx="1461717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2% - в федеральный бюджет</a:t>
                  </a:r>
                  <a:endParaRPr lang="ru-RU" sz="1200" b="1" u="sng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pic>
          <p:nvPicPr>
            <p:cNvPr id="55" name="Picture 2" descr="C:\Users\DembitskiyMN\Desktop\money_PNG354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3861048"/>
              <a:ext cx="936104" cy="9361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971600" y="1196752"/>
            <a:ext cx="70567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Особая экономическая зона технико-внедренческого типа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(г. о. Фрязино)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Московская область, Юг, 73 км от МКАД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3" name="그룹 27"/>
          <p:cNvGrpSpPr/>
          <p:nvPr/>
        </p:nvGrpSpPr>
        <p:grpSpPr>
          <a:xfrm>
            <a:off x="107504" y="1276369"/>
            <a:ext cx="890141" cy="643872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45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자유형 36"/>
          <p:cNvSpPr/>
          <p:nvPr/>
        </p:nvSpPr>
        <p:spPr>
          <a:xfrm>
            <a:off x="5342334" y="2708920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자유형 36"/>
          <p:cNvSpPr/>
          <p:nvPr/>
        </p:nvSpPr>
        <p:spPr>
          <a:xfrm>
            <a:off x="467544" y="2708920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Группа 42"/>
          <p:cNvGrpSpPr/>
          <p:nvPr/>
        </p:nvGrpSpPr>
        <p:grpSpPr>
          <a:xfrm>
            <a:off x="242894" y="3594502"/>
            <a:ext cx="1592802" cy="2304256"/>
            <a:chOff x="530926" y="2924944"/>
            <a:chExt cx="1592802" cy="2304256"/>
          </a:xfrm>
        </p:grpSpPr>
        <p:sp>
          <p:nvSpPr>
            <p:cNvPr id="42" name="TextBox 41"/>
            <p:cNvSpPr txBox="1"/>
            <p:nvPr/>
          </p:nvSpPr>
          <p:spPr>
            <a:xfrm>
              <a:off x="755576" y="2924944"/>
              <a:ext cx="1152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Прибыль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4" name="Группа 42"/>
            <p:cNvGrpSpPr/>
            <p:nvPr/>
          </p:nvGrpSpPr>
          <p:grpSpPr>
            <a:xfrm>
              <a:off x="530926" y="3248980"/>
              <a:ext cx="1592802" cy="1980220"/>
              <a:chOff x="530926" y="3248980"/>
              <a:chExt cx="1592802" cy="1980220"/>
            </a:xfrm>
          </p:grpSpPr>
          <p:sp>
            <p:nvSpPr>
              <p:cNvPr id="49" name="모서리가 둥근 직사각형 4"/>
              <p:cNvSpPr/>
              <p:nvPr/>
            </p:nvSpPr>
            <p:spPr>
              <a:xfrm>
                <a:off x="530926" y="3248980"/>
                <a:ext cx="1592802" cy="1980220"/>
              </a:xfrm>
              <a:prstGeom prst="roundRect">
                <a:avLst/>
              </a:prstGeom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타원 8"/>
              <p:cNvSpPr/>
              <p:nvPr/>
            </p:nvSpPr>
            <p:spPr>
              <a:xfrm>
                <a:off x="755576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TextBox 50"/>
              <p:cNvSpPr txBox="1">
                <a:spLocks noChangeArrowheads="1"/>
              </p:cNvSpPr>
              <p:nvPr/>
            </p:nvSpPr>
            <p:spPr bwMode="auto">
              <a:xfrm>
                <a:off x="551486" y="4509120"/>
                <a:ext cx="157224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первые 8 лет</a:t>
                </a:r>
              </a:p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5% - с 9 по 14 год</a:t>
                </a:r>
              </a:p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13,5% - после 14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52" name="Picture 2" descr="C:\Users\DembitskiyMN\Desktop\money_PNG3544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45211" y="3573016"/>
                <a:ext cx="936104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53" name="Группа 74"/>
          <p:cNvGrpSpPr/>
          <p:nvPr/>
        </p:nvGrpSpPr>
        <p:grpSpPr>
          <a:xfrm>
            <a:off x="2051872" y="3559911"/>
            <a:ext cx="1368000" cy="2338847"/>
            <a:chOff x="2151106" y="3594502"/>
            <a:chExt cx="1440160" cy="2338847"/>
          </a:xfrm>
        </p:grpSpPr>
        <p:grpSp>
          <p:nvGrpSpPr>
            <p:cNvPr id="54" name="Группа 60"/>
            <p:cNvGrpSpPr/>
            <p:nvPr/>
          </p:nvGrpSpPr>
          <p:grpSpPr>
            <a:xfrm>
              <a:off x="2151106" y="3594502"/>
              <a:ext cx="1440160" cy="2338847"/>
              <a:chOff x="7191666" y="2890353"/>
              <a:chExt cx="1440160" cy="2338847"/>
            </a:xfrm>
          </p:grpSpPr>
          <p:sp>
            <p:nvSpPr>
              <p:cNvPr id="56" name="모서리가 둥근 직사각형 13"/>
              <p:cNvSpPr/>
              <p:nvPr/>
            </p:nvSpPr>
            <p:spPr>
              <a:xfrm>
                <a:off x="7191666" y="3248980"/>
                <a:ext cx="1440160" cy="1980220"/>
              </a:xfrm>
              <a:prstGeom prst="roundRect">
                <a:avLst/>
              </a:prstGeom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236296" y="2890353"/>
                <a:ext cx="13681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Транспорт</a:t>
                </a:r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58" name="Группа 47"/>
              <p:cNvGrpSpPr/>
              <p:nvPr/>
            </p:nvGrpSpPr>
            <p:grpSpPr>
              <a:xfrm>
                <a:off x="7219131" y="3383995"/>
                <a:ext cx="1387475" cy="1515543"/>
                <a:chOff x="7219131" y="3383995"/>
                <a:chExt cx="1387475" cy="1515543"/>
              </a:xfrm>
            </p:grpSpPr>
            <p:sp>
              <p:nvSpPr>
                <p:cNvPr id="59" name="타원 14"/>
                <p:cNvSpPr/>
                <p:nvPr/>
              </p:nvSpPr>
              <p:spPr>
                <a:xfrm>
                  <a:off x="7326681" y="3383995"/>
                  <a:ext cx="1170130" cy="117013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0" name="TextBox 59"/>
                <p:cNvSpPr txBox="1">
                  <a:spLocks noChangeArrowheads="1"/>
                </p:cNvSpPr>
                <p:nvPr/>
              </p:nvSpPr>
              <p:spPr bwMode="auto">
                <a:xfrm>
                  <a:off x="7219131" y="4622539"/>
                  <a:ext cx="1387475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altLang="ko-KR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맑은 고딕" pitchFamily="50" charset="-127"/>
                      <a:cs typeface="Arial" pitchFamily="34" charset="0"/>
                    </a:rPr>
                    <a:t>0% - 5 лет</a:t>
                  </a:r>
                  <a:endParaRPr kumimoji="0" lang="en-US" altLang="ko-KR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endParaRPr>
                </a:p>
              </p:txBody>
            </p:sp>
          </p:grpSp>
        </p:grpSp>
        <p:pic>
          <p:nvPicPr>
            <p:cNvPr id="55" name="Picture 2" descr="lorry, transport, transportation, truck, vehicle, yellow ic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83768" y="4221088"/>
              <a:ext cx="792007" cy="792008"/>
            </a:xfrm>
            <a:prstGeom prst="rect">
              <a:avLst/>
            </a:prstGeom>
            <a:noFill/>
          </p:spPr>
        </p:pic>
      </p:grpSp>
      <p:grpSp>
        <p:nvGrpSpPr>
          <p:cNvPr id="61" name="Группа 76"/>
          <p:cNvGrpSpPr/>
          <p:nvPr/>
        </p:nvGrpSpPr>
        <p:grpSpPr>
          <a:xfrm>
            <a:off x="6024170" y="3594502"/>
            <a:ext cx="1368151" cy="2354778"/>
            <a:chOff x="2750243" y="2874422"/>
            <a:chExt cx="1473573" cy="2354778"/>
          </a:xfrm>
        </p:grpSpPr>
        <p:sp>
          <p:nvSpPr>
            <p:cNvPr id="62" name="TextBox 61"/>
            <p:cNvSpPr txBox="1"/>
            <p:nvPr/>
          </p:nvSpPr>
          <p:spPr>
            <a:xfrm>
              <a:off x="2771799" y="2874422"/>
              <a:ext cx="14520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Имущество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3" name="Группа 43"/>
            <p:cNvGrpSpPr/>
            <p:nvPr/>
          </p:nvGrpSpPr>
          <p:grpSpPr>
            <a:xfrm>
              <a:off x="2750243" y="3248980"/>
              <a:ext cx="1461717" cy="1980220"/>
              <a:chOff x="2750243" y="3248980"/>
              <a:chExt cx="1461717" cy="1980220"/>
            </a:xfrm>
          </p:grpSpPr>
          <p:sp>
            <p:nvSpPr>
              <p:cNvPr id="64" name="모서리가 둥근 직사각형 9"/>
              <p:cNvSpPr/>
              <p:nvPr/>
            </p:nvSpPr>
            <p:spPr>
              <a:xfrm>
                <a:off x="2751173" y="3248980"/>
                <a:ext cx="1440160" cy="1980220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80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타원 10"/>
              <p:cNvSpPr/>
              <p:nvPr/>
            </p:nvSpPr>
            <p:spPr>
              <a:xfrm>
                <a:off x="2886188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TextBox 65"/>
              <p:cNvSpPr txBox="1">
                <a:spLocks noChangeArrowheads="1"/>
              </p:cNvSpPr>
              <p:nvPr/>
            </p:nvSpPr>
            <p:spPr bwMode="auto">
              <a:xfrm>
                <a:off x="2750243" y="4664169"/>
                <a:ext cx="146171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- 10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67" name="Picture 4" descr="C:\Users\DembitskiyMN\Desktop\home_down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915816" y="3573016"/>
                <a:ext cx="1080120" cy="798763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8" name="Группа 85"/>
          <p:cNvGrpSpPr/>
          <p:nvPr/>
        </p:nvGrpSpPr>
        <p:grpSpPr>
          <a:xfrm>
            <a:off x="7524480" y="3594502"/>
            <a:ext cx="1368000" cy="2354778"/>
            <a:chOff x="4932040" y="2838418"/>
            <a:chExt cx="1452017" cy="2354778"/>
          </a:xfrm>
        </p:grpSpPr>
        <p:sp>
          <p:nvSpPr>
            <p:cNvPr id="69" name="TextBox 68"/>
            <p:cNvSpPr txBox="1"/>
            <p:nvPr/>
          </p:nvSpPr>
          <p:spPr>
            <a:xfrm>
              <a:off x="5004048" y="2838418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Земля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0" name="Группа 44"/>
            <p:cNvGrpSpPr/>
            <p:nvPr/>
          </p:nvGrpSpPr>
          <p:grpSpPr>
            <a:xfrm>
              <a:off x="4932040" y="3212976"/>
              <a:ext cx="1452017" cy="1980220"/>
              <a:chOff x="4932040" y="3212976"/>
              <a:chExt cx="1452017" cy="1980220"/>
            </a:xfrm>
          </p:grpSpPr>
          <p:sp>
            <p:nvSpPr>
              <p:cNvPr id="71" name="모서리가 둥근 직사각형 11"/>
              <p:cNvSpPr/>
              <p:nvPr/>
            </p:nvSpPr>
            <p:spPr>
              <a:xfrm>
                <a:off x="4932040" y="3212976"/>
                <a:ext cx="1440160" cy="1980220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80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" name="타원 12"/>
              <p:cNvSpPr/>
              <p:nvPr/>
            </p:nvSpPr>
            <p:spPr>
              <a:xfrm>
                <a:off x="5106435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TextBox 72"/>
              <p:cNvSpPr txBox="1">
                <a:spLocks noChangeArrowheads="1"/>
              </p:cNvSpPr>
              <p:nvPr/>
            </p:nvSpPr>
            <p:spPr bwMode="auto">
              <a:xfrm>
                <a:off x="4996582" y="4622539"/>
                <a:ext cx="138747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- 5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74" name="Picture 2" descr="C:\Users\DembitskiyMN\Desktop\zemlya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148064" y="3429000"/>
                <a:ext cx="1083122" cy="1083122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75" name="Группа 108"/>
          <p:cNvGrpSpPr/>
          <p:nvPr/>
        </p:nvGrpSpPr>
        <p:grpSpPr>
          <a:xfrm>
            <a:off x="4499992" y="3594502"/>
            <a:ext cx="1368151" cy="2354778"/>
            <a:chOff x="4499992" y="3140968"/>
            <a:chExt cx="1368151" cy="2354778"/>
          </a:xfrm>
        </p:grpSpPr>
        <p:grpSp>
          <p:nvGrpSpPr>
            <p:cNvPr id="76" name="Группа 100"/>
            <p:cNvGrpSpPr/>
            <p:nvPr/>
          </p:nvGrpSpPr>
          <p:grpSpPr>
            <a:xfrm>
              <a:off x="4499992" y="3140968"/>
              <a:ext cx="1368151" cy="2354778"/>
              <a:chOff x="2750243" y="2874422"/>
              <a:chExt cx="1473573" cy="2354778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2771799" y="2874422"/>
                <a:ext cx="14520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Прибыль</a:t>
                </a:r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79" name="Группа 43"/>
              <p:cNvGrpSpPr/>
              <p:nvPr/>
            </p:nvGrpSpPr>
            <p:grpSpPr>
              <a:xfrm>
                <a:off x="2750243" y="3248980"/>
                <a:ext cx="1461717" cy="1980220"/>
                <a:chOff x="2750243" y="3248980"/>
                <a:chExt cx="1461717" cy="1980220"/>
              </a:xfrm>
            </p:grpSpPr>
            <p:sp>
              <p:nvSpPr>
                <p:cNvPr id="80" name="모서리가 둥근 직사각형 9"/>
                <p:cNvSpPr/>
                <p:nvPr/>
              </p:nvSpPr>
              <p:spPr>
                <a:xfrm>
                  <a:off x="2751173" y="3248980"/>
                  <a:ext cx="1440160" cy="1980220"/>
                </a:xfrm>
                <a:prstGeom prst="roundRect">
                  <a:avLst/>
                </a:prstGeom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80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0"/>
                </a:gradFill>
                <a:ln w="25400">
                  <a:solidFill>
                    <a:schemeClr val="bg1"/>
                  </a:solidFill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" name="타원 10"/>
                <p:cNvSpPr/>
                <p:nvPr/>
              </p:nvSpPr>
              <p:spPr>
                <a:xfrm>
                  <a:off x="2886188" y="3383995"/>
                  <a:ext cx="1170130" cy="117013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" name="TextBox 81"/>
                <p:cNvSpPr txBox="1">
                  <a:spLocks noChangeArrowheads="1"/>
                </p:cNvSpPr>
                <p:nvPr/>
              </p:nvSpPr>
              <p:spPr bwMode="auto">
                <a:xfrm>
                  <a:off x="2750243" y="4664169"/>
                  <a:ext cx="1461717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altLang="ko-KR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맑은 고딕" pitchFamily="50" charset="-127"/>
                      <a:cs typeface="Arial" pitchFamily="34" charset="0"/>
                    </a:rPr>
                    <a:t>0% - до 1 января 2018 года </a:t>
                  </a:r>
                  <a:endParaRPr kumimoji="0" lang="en-US" altLang="ko-KR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endParaRPr>
                </a:p>
              </p:txBody>
            </p:sp>
          </p:grpSp>
        </p:grpSp>
        <p:pic>
          <p:nvPicPr>
            <p:cNvPr id="77" name="Picture 2" descr="C:\Users\DembitskiyMN\Desktop\money_PNG354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6016" y="3861048"/>
              <a:ext cx="936104" cy="936104"/>
            </a:xfrm>
            <a:prstGeom prst="rect">
              <a:avLst/>
            </a:prstGeom>
            <a:noFill/>
          </p:spPr>
        </p:pic>
      </p:grpSp>
      <p:sp>
        <p:nvSpPr>
          <p:cNvPr id="83" name="Прямоугольник 82"/>
          <p:cNvSpPr/>
          <p:nvPr/>
        </p:nvSpPr>
        <p:spPr>
          <a:xfrm>
            <a:off x="1094168" y="2924944"/>
            <a:ext cx="1638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Региональные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953481" y="2924944"/>
            <a:ext cx="1591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Федеральные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0" y="2132856"/>
            <a:ext cx="9144000" cy="432048"/>
          </a:xfrm>
          <a:prstGeom prst="rect">
            <a:avLst/>
          </a:prstGeom>
          <a:solidFill>
            <a:schemeClr val="tx1">
              <a:lumMod val="75000"/>
              <a:lumOff val="25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0" y="213285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льготы для резидентов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19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자유형 36"/>
          <p:cNvSpPr/>
          <p:nvPr/>
        </p:nvSpPr>
        <p:spPr>
          <a:xfrm>
            <a:off x="5702374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Oval 80"/>
          <p:cNvSpPr>
            <a:spLocks noChangeArrowheads="1"/>
          </p:cNvSpPr>
          <p:nvPr/>
        </p:nvSpPr>
        <p:spPr bwMode="auto">
          <a:xfrm>
            <a:off x="495303" y="2268393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직선 연결선 88"/>
          <p:cNvCxnSpPr/>
          <p:nvPr/>
        </p:nvCxnSpPr>
        <p:spPr>
          <a:xfrm>
            <a:off x="611560" y="2132856"/>
            <a:ext cx="0" cy="410445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타원 78"/>
          <p:cNvSpPr/>
          <p:nvPr/>
        </p:nvSpPr>
        <p:spPr>
          <a:xfrm>
            <a:off x="537860" y="1124827"/>
            <a:ext cx="1357273" cy="135727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그룹 60"/>
          <p:cNvGrpSpPr>
            <a:grpSpLocks/>
          </p:cNvGrpSpPr>
          <p:nvPr/>
        </p:nvGrpSpPr>
        <p:grpSpPr bwMode="auto">
          <a:xfrm>
            <a:off x="512978" y="1124744"/>
            <a:ext cx="1497695" cy="1357605"/>
            <a:chOff x="5075123" y="3442121"/>
            <a:chExt cx="2481953" cy="2249809"/>
          </a:xfrm>
        </p:grpSpPr>
        <p:sp>
          <p:nvSpPr>
            <p:cNvPr id="92" name="타원 8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15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4999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40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95" name="자유형 8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자유형 8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Oval 26"/>
            <p:cNvSpPr>
              <a:spLocks noChangeAspect="1" noChangeArrowheads="1"/>
            </p:cNvSpPr>
            <p:nvPr/>
          </p:nvSpPr>
          <p:spPr bwMode="auto">
            <a:xfrm rot="8100000">
              <a:off x="6006559" y="46648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7" name="TextBox 72"/>
          <p:cNvSpPr txBox="1">
            <a:spLocks noChangeArrowheads="1"/>
          </p:cNvSpPr>
          <p:nvPr/>
        </p:nvSpPr>
        <p:spPr bwMode="auto">
          <a:xfrm>
            <a:off x="674614" y="1391773"/>
            <a:ext cx="11546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ero Matics Stencil" pitchFamily="34" charset="-128"/>
                <a:cs typeface="Arial" pitchFamily="34" charset="0"/>
              </a:rPr>
              <a:t>ПП РФ №214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86437" y="3364537"/>
            <a:ext cx="4278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 Субсидия – 70% суммы фактических затрат на уплату процентов по кредиту</a:t>
            </a:r>
          </a:p>
          <a:p>
            <a:pPr lvl="0"/>
            <a:endParaRPr lang="ru-RU" sz="16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 Размер субсидии не больше 70% ключевой ставки ЦБ РФ и не более 75 </a:t>
            </a:r>
            <a:r>
              <a:rPr lang="ru-RU" sz="1600" b="1" dirty="0" err="1" smtClean="0">
                <a:solidFill>
                  <a:schemeClr val="bg1"/>
                </a:solidFill>
                <a:cs typeface="Times New Roman" pitchFamily="18" charset="0"/>
              </a:rPr>
              <a:t>млн</a:t>
            </a:r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 рублей за 3 месяца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cxnSp>
        <p:nvCxnSpPr>
          <p:cNvPr id="17" name="직선 연결선 88"/>
          <p:cNvCxnSpPr/>
          <p:nvPr/>
        </p:nvCxnSpPr>
        <p:spPr>
          <a:xfrm>
            <a:off x="5148064" y="2348880"/>
            <a:ext cx="0" cy="380337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08104" y="2605424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3364537"/>
            <a:ext cx="3960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Предприятие включено в перечень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системообразующих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организаций</a:t>
            </a:r>
          </a:p>
          <a:p>
            <a:pPr lvl="0"/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Или предприятие включено перечень организаций, оказывающих существенное влияние на отрасли промышленности и торговли, утвержденный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Минпромторгом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России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53154" y="1424970"/>
            <a:ext cx="7083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Субсидии на уплату % по кредитам на пополнение оборотных средств и (или) финансирование текущей деятельности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그룹 27"/>
          <p:cNvGrpSpPr/>
          <p:nvPr/>
        </p:nvGrpSpPr>
        <p:grpSpPr>
          <a:xfrm>
            <a:off x="6300192" y="6453336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25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732240" y="63720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www.prommonitor.ru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자유형 36"/>
          <p:cNvSpPr/>
          <p:nvPr/>
        </p:nvSpPr>
        <p:spPr>
          <a:xfrm>
            <a:off x="5702374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Oval 80"/>
          <p:cNvSpPr>
            <a:spLocks noChangeArrowheads="1"/>
          </p:cNvSpPr>
          <p:nvPr/>
        </p:nvSpPr>
        <p:spPr bwMode="auto">
          <a:xfrm>
            <a:off x="495303" y="2268393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직선 연결선 88"/>
          <p:cNvCxnSpPr/>
          <p:nvPr/>
        </p:nvCxnSpPr>
        <p:spPr>
          <a:xfrm>
            <a:off x="611560" y="2132856"/>
            <a:ext cx="0" cy="410445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타원 78"/>
          <p:cNvSpPr/>
          <p:nvPr/>
        </p:nvSpPr>
        <p:spPr>
          <a:xfrm>
            <a:off x="537860" y="1124827"/>
            <a:ext cx="1357273" cy="135727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그룹 60"/>
          <p:cNvGrpSpPr>
            <a:grpSpLocks/>
          </p:cNvGrpSpPr>
          <p:nvPr/>
        </p:nvGrpSpPr>
        <p:grpSpPr bwMode="auto">
          <a:xfrm>
            <a:off x="512978" y="1124744"/>
            <a:ext cx="1497695" cy="1357605"/>
            <a:chOff x="5075123" y="3442121"/>
            <a:chExt cx="2481953" cy="2249809"/>
          </a:xfrm>
        </p:grpSpPr>
        <p:sp>
          <p:nvSpPr>
            <p:cNvPr id="92" name="타원 8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15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4999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40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95" name="자유형 8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자유형 8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Oval 26"/>
            <p:cNvSpPr>
              <a:spLocks noChangeAspect="1" noChangeArrowheads="1"/>
            </p:cNvSpPr>
            <p:nvPr/>
          </p:nvSpPr>
          <p:spPr bwMode="auto">
            <a:xfrm rot="8100000">
              <a:off x="6006559" y="46648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7" name="TextBox 72"/>
          <p:cNvSpPr txBox="1">
            <a:spLocks noChangeArrowheads="1"/>
          </p:cNvSpPr>
          <p:nvPr/>
        </p:nvSpPr>
        <p:spPr bwMode="auto">
          <a:xfrm>
            <a:off x="674614" y="1391773"/>
            <a:ext cx="11546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ero Matics Stencil" pitchFamily="34" charset="-128"/>
                <a:cs typeface="Arial" pitchFamily="34" charset="0"/>
              </a:rPr>
              <a:t>ПП РФ №1044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86437" y="3364537"/>
            <a:ext cx="42783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Стоимость проекта не менее 1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млрд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не более 20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млрд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рублей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Финансирование не более 80% полной стоимости проекта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Инвестпроект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основе проектного финансирования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Ставка не более 11,5% годовых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직선 연결선 88"/>
          <p:cNvCxnSpPr/>
          <p:nvPr/>
        </p:nvCxnSpPr>
        <p:spPr>
          <a:xfrm>
            <a:off x="5148064" y="2348880"/>
            <a:ext cx="0" cy="380337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08104" y="2605424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3364537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Расположение площадки на территории Российской Федерации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Проект в приоритетном секторе экономики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53154" y="1424970"/>
            <a:ext cx="7083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инвестиционных проектов на основе проектного финансирования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그룹 27"/>
          <p:cNvGrpSpPr/>
          <p:nvPr/>
        </p:nvGrpSpPr>
        <p:grpSpPr>
          <a:xfrm>
            <a:off x="6300192" y="6453336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25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732240" y="63720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www.prommonitor.ru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자유형 36"/>
          <p:cNvSpPr/>
          <p:nvPr/>
        </p:nvSpPr>
        <p:spPr>
          <a:xfrm>
            <a:off x="5702374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Oval 80"/>
          <p:cNvSpPr>
            <a:spLocks noChangeArrowheads="1"/>
          </p:cNvSpPr>
          <p:nvPr/>
        </p:nvSpPr>
        <p:spPr bwMode="auto">
          <a:xfrm>
            <a:off x="495303" y="2268393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직선 연결선 88"/>
          <p:cNvCxnSpPr/>
          <p:nvPr/>
        </p:nvCxnSpPr>
        <p:spPr>
          <a:xfrm>
            <a:off x="611560" y="2132856"/>
            <a:ext cx="0" cy="410445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타원 78"/>
          <p:cNvSpPr/>
          <p:nvPr/>
        </p:nvSpPr>
        <p:spPr>
          <a:xfrm>
            <a:off x="537860" y="1124827"/>
            <a:ext cx="1357273" cy="135727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그룹 60"/>
          <p:cNvGrpSpPr>
            <a:grpSpLocks/>
          </p:cNvGrpSpPr>
          <p:nvPr/>
        </p:nvGrpSpPr>
        <p:grpSpPr bwMode="auto">
          <a:xfrm>
            <a:off x="512978" y="1124744"/>
            <a:ext cx="1497695" cy="1357605"/>
            <a:chOff x="5075123" y="3442121"/>
            <a:chExt cx="2481953" cy="2249809"/>
          </a:xfrm>
        </p:grpSpPr>
        <p:sp>
          <p:nvSpPr>
            <p:cNvPr id="92" name="타원 8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15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4999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40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95" name="자유형 8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자유형 8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Oval 26"/>
            <p:cNvSpPr>
              <a:spLocks noChangeAspect="1" noChangeArrowheads="1"/>
            </p:cNvSpPr>
            <p:nvPr/>
          </p:nvSpPr>
          <p:spPr bwMode="auto">
            <a:xfrm rot="8100000">
              <a:off x="6006559" y="46648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7" name="TextBox 72"/>
          <p:cNvSpPr txBox="1">
            <a:spLocks noChangeArrowheads="1"/>
          </p:cNvSpPr>
          <p:nvPr/>
        </p:nvSpPr>
        <p:spPr bwMode="auto">
          <a:xfrm>
            <a:off x="674614" y="1391773"/>
            <a:ext cx="11546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ero Matics Stencil" pitchFamily="34" charset="-128"/>
                <a:cs typeface="Arial" pitchFamily="34" charset="0"/>
              </a:rPr>
              <a:t>ПП РФ №1312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86437" y="3364537"/>
            <a:ext cx="4278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Стоимость проекта</a:t>
            </a:r>
          </a:p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150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2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млрд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рублей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Заемные средства – не более 70% от общего объема</a:t>
            </a:r>
          </a:p>
        </p:txBody>
      </p:sp>
      <p:cxnSp>
        <p:nvCxnSpPr>
          <p:cNvPr id="17" name="직선 연결선 88"/>
          <p:cNvCxnSpPr/>
          <p:nvPr/>
        </p:nvCxnSpPr>
        <p:spPr>
          <a:xfrm>
            <a:off x="5148064" y="2348880"/>
            <a:ext cx="0" cy="380337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08104" y="2605424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3364537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НИОКР возникают не ранее календарного года получения субсидии, в том числе до заключения договора о предоставлении субсидии</a:t>
            </a:r>
          </a:p>
          <a:p>
            <a:pPr lvl="0">
              <a:buFont typeface="Wingdings" pitchFamily="2" charset="2"/>
              <a:buChar char="Ø"/>
            </a:pP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Осуществление мероприятий, направленных на решение задач и достижение целевых показателей и индикаторов государственной программы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953154" y="1424970"/>
            <a:ext cx="7083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Компенсация части затрат на проведение НИОКР и ОКР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그룹 27"/>
          <p:cNvGrpSpPr/>
          <p:nvPr/>
        </p:nvGrpSpPr>
        <p:grpSpPr>
          <a:xfrm>
            <a:off x="6300192" y="6453336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25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732240" y="63720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www.prommonitor.ru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342509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ОТРАСЛЕВЫЕ ПРОГРАММЫ ПОДДЕРЖКИ</a:t>
            </a:r>
          </a:p>
        </p:txBody>
      </p:sp>
      <p:sp>
        <p:nvSpPr>
          <p:cNvPr id="5" name="직사각형 5"/>
          <p:cNvSpPr/>
          <p:nvPr/>
        </p:nvSpPr>
        <p:spPr>
          <a:xfrm>
            <a:off x="587916" y="3557945"/>
            <a:ext cx="1119984" cy="1119982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직사각형 7"/>
          <p:cNvSpPr/>
          <p:nvPr/>
        </p:nvSpPr>
        <p:spPr>
          <a:xfrm>
            <a:off x="1965069" y="3557945"/>
            <a:ext cx="1119984" cy="1119982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직사각형 9"/>
          <p:cNvSpPr/>
          <p:nvPr/>
        </p:nvSpPr>
        <p:spPr>
          <a:xfrm>
            <a:off x="3342222" y="3557945"/>
            <a:ext cx="1119984" cy="1119982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직사각형 11"/>
          <p:cNvSpPr/>
          <p:nvPr/>
        </p:nvSpPr>
        <p:spPr>
          <a:xfrm>
            <a:off x="4719375" y="3557945"/>
            <a:ext cx="1119984" cy="1119982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13"/>
          <p:cNvSpPr/>
          <p:nvPr/>
        </p:nvSpPr>
        <p:spPr>
          <a:xfrm>
            <a:off x="6096528" y="3557945"/>
            <a:ext cx="1119984" cy="1119982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그룹 49"/>
          <p:cNvGrpSpPr>
            <a:grpSpLocks/>
          </p:cNvGrpSpPr>
          <p:nvPr/>
        </p:nvGrpSpPr>
        <p:grpSpPr bwMode="auto">
          <a:xfrm>
            <a:off x="107504" y="1844823"/>
            <a:ext cx="2448272" cy="1009130"/>
            <a:chOff x="1411092" y="1711907"/>
            <a:chExt cx="1259339" cy="1010445"/>
          </a:xfrm>
        </p:grpSpPr>
        <p:sp>
          <p:nvSpPr>
            <p:cNvPr id="21" name="TextBox 62"/>
            <p:cNvSpPr txBox="1">
              <a:spLocks noChangeArrowheads="1"/>
            </p:cNvSpPr>
            <p:nvPr/>
          </p:nvSpPr>
          <p:spPr bwMode="auto">
            <a:xfrm>
              <a:off x="1411092" y="1711907"/>
              <a:ext cx="1214873" cy="431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rPr>
                <a:t>ТЯЖЕЛОЕ МАШИНОСТРОЕНИЕ, МЕТАЛЛУРГИЯ И СТАНКОСТРОЕНИЕ</a:t>
              </a:r>
              <a:endParaRPr kumimoji="0" lang="en-US" altLang="ko-K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1457146" y="2144519"/>
              <a:ext cx="1213285" cy="5778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21.01.2014 №42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27.11.2014 №1257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30.10.2014 №1128</a:t>
              </a:r>
              <a:endParaRPr kumimoji="0" lang="en-US" altLang="ko-KR" sz="105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그룹 49"/>
          <p:cNvGrpSpPr>
            <a:grpSpLocks/>
          </p:cNvGrpSpPr>
          <p:nvPr/>
        </p:nvGrpSpPr>
        <p:grpSpPr bwMode="auto">
          <a:xfrm>
            <a:off x="2843808" y="1844826"/>
            <a:ext cx="2160240" cy="847544"/>
            <a:chOff x="1357119" y="1711906"/>
            <a:chExt cx="1619149" cy="848648"/>
          </a:xfrm>
        </p:grpSpPr>
        <p:sp>
          <p:nvSpPr>
            <p:cNvPr id="24" name="TextBox 62"/>
            <p:cNvSpPr txBox="1">
              <a:spLocks noChangeArrowheads="1"/>
            </p:cNvSpPr>
            <p:nvPr/>
          </p:nvSpPr>
          <p:spPr bwMode="auto">
            <a:xfrm>
              <a:off x="1519034" y="1711906"/>
              <a:ext cx="1214873" cy="261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rPr>
                <a:t>СУДОСТРОЕНИЕ</a:t>
              </a:r>
              <a:endParaRPr kumimoji="0" lang="en-US" altLang="ko-K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1357119" y="2144515"/>
              <a:ext cx="1619149" cy="4160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22.05.2008 №383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02.04.2009 №295</a:t>
              </a:r>
              <a:endParaRPr kumimoji="0" lang="en-US" altLang="ko-KR" sz="105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그룹 49"/>
          <p:cNvGrpSpPr>
            <a:grpSpLocks/>
          </p:cNvGrpSpPr>
          <p:nvPr/>
        </p:nvGrpSpPr>
        <p:grpSpPr bwMode="auto">
          <a:xfrm>
            <a:off x="5436096" y="1844825"/>
            <a:ext cx="2376264" cy="1512166"/>
            <a:chOff x="1411092" y="1711905"/>
            <a:chExt cx="1259339" cy="1514135"/>
          </a:xfrm>
        </p:grpSpPr>
        <p:sp>
          <p:nvSpPr>
            <p:cNvPr id="27" name="TextBox 62"/>
            <p:cNvSpPr txBox="1">
              <a:spLocks noChangeArrowheads="1"/>
            </p:cNvSpPr>
            <p:nvPr/>
          </p:nvSpPr>
          <p:spPr bwMode="auto">
            <a:xfrm>
              <a:off x="1411092" y="1711905"/>
              <a:ext cx="1214873" cy="431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rPr>
                <a:t>ЛЕГКАЯ ПРОМЫШЛЕННОСТЬ И ДЕТСКИЕ ТОВАРЫ</a:t>
              </a:r>
              <a:endParaRPr kumimoji="0" lang="en-US" altLang="ko-K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1457146" y="2162829"/>
              <a:ext cx="1213285" cy="10632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15.11.2014 №1212</a:t>
              </a:r>
              <a:endParaRPr lang="ru-RU" altLang="ko-KR" sz="105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08.11.2014 №1179</a:t>
              </a:r>
              <a:endParaRPr lang="ru-RU" altLang="ko-KR" sz="105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</a:t>
              </a:r>
              <a:r>
                <a:rPr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РФ от 04.11.2014 №1162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29.12.2007 №993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17.02.2009 №64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12.08.2013 №687</a:t>
              </a:r>
              <a:endParaRPr kumimoji="0" lang="en-US" altLang="ko-KR" sz="105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그룹 49"/>
          <p:cNvGrpSpPr>
            <a:grpSpLocks/>
          </p:cNvGrpSpPr>
          <p:nvPr/>
        </p:nvGrpSpPr>
        <p:grpSpPr bwMode="auto">
          <a:xfrm>
            <a:off x="1619672" y="5091994"/>
            <a:ext cx="2088232" cy="840735"/>
            <a:chOff x="1354627" y="1711906"/>
            <a:chExt cx="1538241" cy="841830"/>
          </a:xfrm>
        </p:grpSpPr>
        <p:sp>
          <p:nvSpPr>
            <p:cNvPr id="30" name="TextBox 62"/>
            <p:cNvSpPr txBox="1">
              <a:spLocks noChangeArrowheads="1"/>
            </p:cNvSpPr>
            <p:nvPr/>
          </p:nvSpPr>
          <p:spPr bwMode="auto">
            <a:xfrm>
              <a:off x="1411092" y="1711906"/>
              <a:ext cx="1214929" cy="261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rPr>
                <a:t>АВИАСТРОЕНИЕ</a:t>
              </a:r>
              <a:endParaRPr kumimoji="0" lang="en-US" altLang="ko-K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 bwMode="auto">
            <a:xfrm>
              <a:off x="1354627" y="2137697"/>
              <a:ext cx="1538241" cy="4160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16.02.2008 №91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22.10.2012 №1073</a:t>
              </a:r>
              <a:endParaRPr kumimoji="0" lang="ru-RU" altLang="ko-KR" sz="1050" dirty="0" smtClean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그룹 49"/>
          <p:cNvGrpSpPr>
            <a:grpSpLocks/>
          </p:cNvGrpSpPr>
          <p:nvPr/>
        </p:nvGrpSpPr>
        <p:grpSpPr bwMode="auto">
          <a:xfrm>
            <a:off x="4067944" y="5091995"/>
            <a:ext cx="2592288" cy="1325484"/>
            <a:chOff x="1411092" y="1711908"/>
            <a:chExt cx="1295320" cy="1327209"/>
          </a:xfrm>
        </p:grpSpPr>
        <p:sp>
          <p:nvSpPr>
            <p:cNvPr id="33" name="TextBox 62"/>
            <p:cNvSpPr txBox="1">
              <a:spLocks noChangeArrowheads="1"/>
            </p:cNvSpPr>
            <p:nvPr/>
          </p:nvSpPr>
          <p:spPr bwMode="auto">
            <a:xfrm>
              <a:off x="1411092" y="1711908"/>
              <a:ext cx="1214929" cy="431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a typeface="맑은 고딕" pitchFamily="50" charset="-127"/>
                  <a:cs typeface="Arial" pitchFamily="34" charset="0"/>
                </a:rPr>
                <a:t>ТРАНСПОРТНОЕ МАШИНОСТРОЕНИЕ И АВТОМОБИЛЕСТРОЕНИЕ</a:t>
              </a:r>
              <a:endParaRPr kumimoji="0" lang="en-US" altLang="ko-KR" sz="1100" b="1" dirty="0">
                <a:solidFill>
                  <a:schemeClr val="bg1"/>
                </a:solidFill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 bwMode="auto">
            <a:xfrm>
              <a:off x="1493069" y="2137699"/>
              <a:ext cx="1213343" cy="9014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15.01.2014 №31</a:t>
              </a:r>
              <a:endParaRPr lang="ru-RU" altLang="ko-KR" sz="105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01.08.2011 №640</a:t>
              </a:r>
              <a:endParaRPr lang="ru-RU" altLang="ko-KR" sz="105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15.01.2014 №32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15.01.2014 №30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20.11.2014 №1223</a:t>
              </a:r>
              <a:endParaRPr kumimoji="0" lang="en-US" altLang="ko-KR" sz="105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직사각형 13"/>
          <p:cNvSpPr/>
          <p:nvPr/>
        </p:nvSpPr>
        <p:spPr>
          <a:xfrm>
            <a:off x="7524285" y="3560575"/>
            <a:ext cx="1119984" cy="1119982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그룹 49"/>
          <p:cNvGrpSpPr>
            <a:grpSpLocks/>
          </p:cNvGrpSpPr>
          <p:nvPr/>
        </p:nvGrpSpPr>
        <p:grpSpPr bwMode="auto">
          <a:xfrm>
            <a:off x="6984776" y="5087505"/>
            <a:ext cx="2267744" cy="1168392"/>
            <a:chOff x="1411092" y="1711906"/>
            <a:chExt cx="1259339" cy="1169914"/>
          </a:xfrm>
        </p:grpSpPr>
        <p:sp>
          <p:nvSpPr>
            <p:cNvPr id="48" name="TextBox 62"/>
            <p:cNvSpPr txBox="1">
              <a:spLocks noChangeArrowheads="1"/>
            </p:cNvSpPr>
            <p:nvPr/>
          </p:nvSpPr>
          <p:spPr bwMode="auto">
            <a:xfrm>
              <a:off x="1411092" y="1711906"/>
              <a:ext cx="1214929" cy="431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a typeface="맑은 고딕" pitchFamily="50" charset="-127"/>
                  <a:cs typeface="Arial" pitchFamily="34" charset="0"/>
                </a:rPr>
                <a:t>ХИМИЧЕСКИЙ КОМПЛЕКС И ЛЕСНАЯ ПРОМЫШЛЕННОСТЬ</a:t>
              </a:r>
              <a:endParaRPr kumimoji="0" lang="en-US" altLang="ko-KR" sz="1100" b="1" dirty="0">
                <a:solidFill>
                  <a:schemeClr val="bg1"/>
                </a:solidFill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 bwMode="auto">
            <a:xfrm>
              <a:off x="1457088" y="2142194"/>
              <a:ext cx="1213343" cy="7396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30.10.2013 №972</a:t>
              </a:r>
              <a:endParaRPr lang="ru-RU" altLang="ko-KR" sz="1050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10.02.2014 №91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11.02.2014 №97</a:t>
              </a:r>
              <a:endParaRPr lang="ru-RU" altLang="ko-KR" sz="105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03.01.2014 №5</a:t>
              </a:r>
            </a:p>
          </p:txBody>
        </p:sp>
      </p:grpSp>
      <p:pic>
        <p:nvPicPr>
          <p:cNvPr id="3074" name="Picture 2" descr="C:\Users\DembitskiyMN\Desktop\csm_1_13aa81995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647345"/>
            <a:ext cx="914400" cy="914400"/>
          </a:xfrm>
          <a:prstGeom prst="rect">
            <a:avLst/>
          </a:prstGeom>
          <a:noFill/>
        </p:spPr>
      </p:pic>
      <p:pic>
        <p:nvPicPr>
          <p:cNvPr id="3075" name="Picture 3" descr="C:\Users\DembitskiyMN\Desktop\2000px-Airplane_silhouette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647345"/>
            <a:ext cx="936104" cy="936104"/>
          </a:xfrm>
          <a:prstGeom prst="rect">
            <a:avLst/>
          </a:prstGeom>
          <a:noFill/>
        </p:spPr>
      </p:pic>
      <p:pic>
        <p:nvPicPr>
          <p:cNvPr id="3077" name="Picture 5" descr="C:\Users\DembitskiyMN\Desktop\cr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764861"/>
            <a:ext cx="1402200" cy="674572"/>
          </a:xfrm>
          <a:prstGeom prst="rect">
            <a:avLst/>
          </a:prstGeom>
          <a:noFill/>
        </p:spPr>
      </p:pic>
      <p:pic>
        <p:nvPicPr>
          <p:cNvPr id="3078" name="Picture 6" descr="C:\Users\DembitskiyMN\Desktop\car_back_left_intr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2223" y="3791361"/>
            <a:ext cx="1123913" cy="576064"/>
          </a:xfrm>
          <a:prstGeom prst="rect">
            <a:avLst/>
          </a:prstGeom>
          <a:noFill/>
        </p:spPr>
      </p:pic>
      <p:pic>
        <p:nvPicPr>
          <p:cNvPr id="3079" name="Picture 7" descr="C:\Users\DembitskiyMN\Desktop\sewing-machine_318-4326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3647345"/>
            <a:ext cx="864096" cy="864096"/>
          </a:xfrm>
          <a:prstGeom prst="rect">
            <a:avLst/>
          </a:prstGeom>
          <a:noFill/>
        </p:spPr>
      </p:pic>
      <p:pic>
        <p:nvPicPr>
          <p:cNvPr id="56" name="Рисунок 55" descr="lab_flask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15218" y="3645024"/>
            <a:ext cx="817222" cy="892241"/>
          </a:xfrm>
          <a:prstGeom prst="rect">
            <a:avLst/>
          </a:prstGeom>
          <a:effectLst/>
        </p:spPr>
      </p:pic>
      <p:sp>
        <p:nvSpPr>
          <p:cNvPr id="36" name="TextBox 35"/>
          <p:cNvSpPr txBox="1"/>
          <p:nvPr/>
        </p:nvSpPr>
        <p:spPr>
          <a:xfrm>
            <a:off x="179512" y="6433591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 smtClean="0">
                <a:solidFill>
                  <a:schemeClr val="bg1"/>
                </a:solidFill>
                <a:ea typeface="Arial" charset="0"/>
              </a:rPr>
              <a:t>*ПП РФ –</a:t>
            </a:r>
            <a:r>
              <a:rPr lang="ru-RU" sz="1400" dirty="0" smtClean="0">
                <a:solidFill>
                  <a:schemeClr val="bg1"/>
                </a:solidFill>
              </a:rPr>
              <a:t> Постановление Правительства Российской Федерации</a:t>
            </a:r>
            <a:endParaRPr lang="ru-RU" sz="1400" kern="0" dirty="0">
              <a:solidFill>
                <a:schemeClr val="bg1"/>
              </a:solidFill>
              <a:ea typeface="Arial" charset="0"/>
            </a:endParaRPr>
          </a:p>
        </p:txBody>
      </p:sp>
      <p:grpSp>
        <p:nvGrpSpPr>
          <p:cNvPr id="38" name="그룹 27"/>
          <p:cNvGrpSpPr/>
          <p:nvPr/>
        </p:nvGrpSpPr>
        <p:grpSpPr>
          <a:xfrm>
            <a:off x="6300192" y="6453336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39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732240" y="63720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www.prommonitor.ru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79512" y="1124744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 РАЗВИТИЯ ПРОМЫШЛЕННОСТИ</a:t>
            </a:r>
          </a:p>
        </p:txBody>
      </p:sp>
      <p:sp>
        <p:nvSpPr>
          <p:cNvPr id="20" name="모서리가 둥근 직사각형 4"/>
          <p:cNvSpPr/>
          <p:nvPr/>
        </p:nvSpPr>
        <p:spPr>
          <a:xfrm>
            <a:off x="1403648" y="2276872"/>
            <a:ext cx="3095988" cy="1227711"/>
          </a:xfrm>
          <a:prstGeom prst="roundRect">
            <a:avLst>
              <a:gd name="adj" fmla="val 700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balanced" dir="t"/>
          </a:scene3d>
          <a:sp3d prstMaterial="plastic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모서리가 둥근 직사각형 6"/>
          <p:cNvSpPr/>
          <p:nvPr/>
        </p:nvSpPr>
        <p:spPr>
          <a:xfrm>
            <a:off x="4738423" y="2276872"/>
            <a:ext cx="3095988" cy="1227711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balanced" dir="t"/>
          </a:scene3d>
          <a:sp3d prstMaterial="plastic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모서리가 둥근 직사각형 7"/>
          <p:cNvSpPr/>
          <p:nvPr/>
        </p:nvSpPr>
        <p:spPr>
          <a:xfrm>
            <a:off x="1403648" y="3740681"/>
            <a:ext cx="3095988" cy="1227711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balanced" dir="t"/>
          </a:scene3d>
          <a:sp3d prstMaterial="plastic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모서리가 둥근 직사각형 8"/>
          <p:cNvSpPr/>
          <p:nvPr/>
        </p:nvSpPr>
        <p:spPr>
          <a:xfrm>
            <a:off x="4738423" y="3740681"/>
            <a:ext cx="3095988" cy="1227711"/>
          </a:xfrm>
          <a:prstGeom prst="roundRect">
            <a:avLst>
              <a:gd name="adj" fmla="val 700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balanced" dir="t"/>
          </a:scene3d>
          <a:sp3d prstMaterial="plastic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타원 11"/>
          <p:cNvSpPr/>
          <p:nvPr/>
        </p:nvSpPr>
        <p:spPr bwMode="auto">
          <a:xfrm>
            <a:off x="3898468" y="2857865"/>
            <a:ext cx="1431925" cy="1431925"/>
          </a:xfrm>
          <a:prstGeom prst="ellipse">
            <a:avLst/>
          </a:prstGeom>
          <a:solidFill>
            <a:schemeClr val="bg1">
              <a:alpha val="33000"/>
            </a:schemeClr>
          </a:solidFill>
          <a:ln w="203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타원 12"/>
          <p:cNvSpPr/>
          <p:nvPr/>
        </p:nvSpPr>
        <p:spPr bwMode="auto">
          <a:xfrm>
            <a:off x="4065155" y="3024552"/>
            <a:ext cx="1100138" cy="1100138"/>
          </a:xfrm>
          <a:prstGeom prst="ellipse">
            <a:avLst/>
          </a:prstGeom>
          <a:solidFill>
            <a:schemeClr val="bg1"/>
          </a:solidFill>
          <a:ln w="203200">
            <a:solidFill>
              <a:schemeClr val="bg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63417" y="3312208"/>
            <a:ext cx="112107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ero Matics Stencil" pitchFamily="34" charset="-128"/>
                <a:cs typeface="Arial" pitchFamily="34" charset="0"/>
              </a:rPr>
              <a:t>ЗАЙМ</a:t>
            </a:r>
            <a:endParaRPr kumimoji="0"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34" name="TextBox 62"/>
          <p:cNvSpPr txBox="1">
            <a:spLocks noChangeArrowheads="1"/>
          </p:cNvSpPr>
          <p:nvPr/>
        </p:nvSpPr>
        <p:spPr bwMode="auto">
          <a:xfrm>
            <a:off x="1569464" y="2654844"/>
            <a:ext cx="26939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Ставка 5% годовых</a:t>
            </a:r>
            <a:endParaRPr kumimoji="0" lang="en-US" altLang="ko-K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7" name="TextBox 62"/>
          <p:cNvSpPr txBox="1">
            <a:spLocks noChangeArrowheads="1"/>
          </p:cNvSpPr>
          <p:nvPr/>
        </p:nvSpPr>
        <p:spPr bwMode="auto">
          <a:xfrm>
            <a:off x="5494424" y="2654844"/>
            <a:ext cx="1754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Срок до 5 лет</a:t>
            </a:r>
            <a:endParaRPr kumimoji="0"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0" name="TextBox 62"/>
          <p:cNvSpPr txBox="1">
            <a:spLocks noChangeArrowheads="1"/>
          </p:cNvSpPr>
          <p:nvPr/>
        </p:nvSpPr>
        <p:spPr bwMode="auto">
          <a:xfrm>
            <a:off x="5271559" y="3829038"/>
            <a:ext cx="20882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Объем</a:t>
            </a:r>
          </a:p>
          <a:p>
            <a:pPr algn="ctr"/>
            <a:r>
              <a:rPr kumimoji="0"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от 50 до 300 </a:t>
            </a:r>
            <a:r>
              <a:rPr kumimoji="0" lang="ru-RU" altLang="ko-K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млн</a:t>
            </a:r>
            <a:r>
              <a:rPr kumimoji="0"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 рублей</a:t>
            </a:r>
            <a:endParaRPr kumimoji="0" lang="en-US" altLang="ko-K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3" name="TextBox 62"/>
          <p:cNvSpPr txBox="1">
            <a:spLocks noChangeArrowheads="1"/>
          </p:cNvSpPr>
          <p:nvPr/>
        </p:nvSpPr>
        <p:spPr bwMode="auto">
          <a:xfrm>
            <a:off x="1455135" y="3819166"/>
            <a:ext cx="30243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направлен на разработку новой продукции, техническое перевооружение и создание производства</a:t>
            </a:r>
            <a:endParaRPr kumimoji="0" lang="en-US" altLang="ko-K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15" name="그룹 27"/>
          <p:cNvGrpSpPr/>
          <p:nvPr/>
        </p:nvGrpSpPr>
        <p:grpSpPr>
          <a:xfrm>
            <a:off x="7020272" y="6390620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16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452320" y="6309320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www.frprf.ru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모서리가 둥근 직사각형 4"/>
          <p:cNvSpPr/>
          <p:nvPr/>
        </p:nvSpPr>
        <p:spPr>
          <a:xfrm>
            <a:off x="548553" y="2087851"/>
            <a:ext cx="1434303" cy="1980220"/>
          </a:xfrm>
          <a:prstGeom prst="roundRect">
            <a:avLst/>
          </a:prstGeom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타원 8"/>
          <p:cNvSpPr/>
          <p:nvPr/>
        </p:nvSpPr>
        <p:spPr>
          <a:xfrm>
            <a:off x="683568" y="2222866"/>
            <a:ext cx="1165371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모서리가 둥근 직사각형 9"/>
          <p:cNvSpPr/>
          <p:nvPr/>
        </p:nvSpPr>
        <p:spPr>
          <a:xfrm>
            <a:off x="2276745" y="2087851"/>
            <a:ext cx="1434303" cy="1980220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타원 10"/>
          <p:cNvSpPr/>
          <p:nvPr/>
        </p:nvSpPr>
        <p:spPr>
          <a:xfrm>
            <a:off x="2411760" y="2222866"/>
            <a:ext cx="1165371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모서리가 둥근 직사각형 11"/>
          <p:cNvSpPr/>
          <p:nvPr/>
        </p:nvSpPr>
        <p:spPr>
          <a:xfrm>
            <a:off x="3869922" y="2096852"/>
            <a:ext cx="1434303" cy="1980220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타원 12"/>
          <p:cNvSpPr/>
          <p:nvPr/>
        </p:nvSpPr>
        <p:spPr>
          <a:xfrm>
            <a:off x="4004937" y="2231867"/>
            <a:ext cx="1165371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모서리가 둥근 직사각형 13"/>
          <p:cNvSpPr/>
          <p:nvPr/>
        </p:nvSpPr>
        <p:spPr>
          <a:xfrm>
            <a:off x="7179146" y="2087851"/>
            <a:ext cx="1434303" cy="1980220"/>
          </a:xfrm>
          <a:prstGeom prst="roundRect">
            <a:avLst/>
          </a:prstGeom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타원 14"/>
          <p:cNvSpPr/>
          <p:nvPr/>
        </p:nvSpPr>
        <p:spPr>
          <a:xfrm>
            <a:off x="7314161" y="2222866"/>
            <a:ext cx="1165371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그룹 37"/>
          <p:cNvGrpSpPr/>
          <p:nvPr/>
        </p:nvGrpSpPr>
        <p:grpSpPr>
          <a:xfrm>
            <a:off x="499264" y="3383995"/>
            <a:ext cx="1520964" cy="646331"/>
            <a:chOff x="460115" y="3362399"/>
            <a:chExt cx="1527175" cy="646331"/>
          </a:xfrm>
        </p:grpSpPr>
        <p:sp>
          <p:nvSpPr>
            <p:cNvPr id="43" name="TextBox 42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Разработка нового продукта</a:t>
              </a:r>
              <a:r>
                <a:rPr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 или технологии</a:t>
              </a:r>
              <a:endPara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45" name="그룹 38"/>
          <p:cNvGrpSpPr/>
          <p:nvPr/>
        </p:nvGrpSpPr>
        <p:grpSpPr>
          <a:xfrm>
            <a:off x="2229757" y="3383995"/>
            <a:ext cx="1520964" cy="471646"/>
            <a:chOff x="460115" y="3362399"/>
            <a:chExt cx="1527175" cy="471646"/>
          </a:xfrm>
        </p:grpSpPr>
        <p:sp>
          <p:nvSpPr>
            <p:cNvPr id="46" name="TextBox 45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Box 46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Разработка ТЭО</a:t>
              </a:r>
              <a:endPara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48" name="그룹 41"/>
          <p:cNvGrpSpPr/>
          <p:nvPr/>
        </p:nvGrpSpPr>
        <p:grpSpPr>
          <a:xfrm>
            <a:off x="3825235" y="3392996"/>
            <a:ext cx="1520964" cy="471646"/>
            <a:chOff x="460115" y="3362399"/>
            <a:chExt cx="1527175" cy="471646"/>
          </a:xfrm>
        </p:grpSpPr>
        <p:sp>
          <p:nvSpPr>
            <p:cNvPr id="49" name="TextBox 48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TextBox 80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Инжиниринговые услуги</a:t>
              </a:r>
              <a:endPara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82" name="그룹 44"/>
          <p:cNvGrpSpPr/>
          <p:nvPr/>
        </p:nvGrpSpPr>
        <p:grpSpPr>
          <a:xfrm>
            <a:off x="7136762" y="3383995"/>
            <a:ext cx="1520964" cy="471646"/>
            <a:chOff x="460115" y="3362399"/>
            <a:chExt cx="1527175" cy="471646"/>
          </a:xfrm>
        </p:grpSpPr>
        <p:sp>
          <p:nvSpPr>
            <p:cNvPr id="83" name="TextBox 82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TextBox 83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Приобретение оборудования</a:t>
              </a:r>
              <a:endPara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1331640" y="4509120"/>
            <a:ext cx="73358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Разработка нового продукта или технологии</a:t>
            </a:r>
            <a:endParaRPr lang="en-US" altLang="ko-KR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r>
              <a:rPr lang="ru-RU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Опытно-конструкторские и опытно-технологические работы</a:t>
            </a:r>
          </a:p>
          <a:p>
            <a:r>
              <a:rPr lang="ru-RU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Сертификация и тестирование продукта</a:t>
            </a:r>
          </a:p>
          <a:p>
            <a:r>
              <a:rPr lang="ru-RU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Разработка технологических регламентов и карт</a:t>
            </a:r>
            <a:endParaRPr lang="en-US" altLang="ko-K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331640" y="5283205"/>
            <a:ext cx="733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Инжиниринговые услуги</a:t>
            </a:r>
            <a:endParaRPr lang="en-US" altLang="ko-KR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r>
              <a:rPr lang="ru-RU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Монтаж и адаптация технологического оборудования</a:t>
            </a:r>
          </a:p>
          <a:p>
            <a:r>
              <a:rPr lang="ru-RU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Разработка проектной документации для объектов капитального строительства и монтажа оборудования</a:t>
            </a:r>
            <a:endParaRPr lang="en-US" altLang="ko-K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87" name="그룹 27"/>
          <p:cNvGrpSpPr/>
          <p:nvPr/>
        </p:nvGrpSpPr>
        <p:grpSpPr>
          <a:xfrm>
            <a:off x="521550" y="4824155"/>
            <a:ext cx="675075" cy="405045"/>
            <a:chOff x="1016605" y="5229200"/>
            <a:chExt cx="900100" cy="540060"/>
          </a:xfrm>
          <a:solidFill>
            <a:schemeClr val="bg1">
              <a:lumMod val="65000"/>
            </a:schemeClr>
          </a:solidFill>
        </p:grpSpPr>
        <p:sp>
          <p:nvSpPr>
            <p:cNvPr id="88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0" name="그룹 28"/>
          <p:cNvGrpSpPr/>
          <p:nvPr/>
        </p:nvGrpSpPr>
        <p:grpSpPr>
          <a:xfrm>
            <a:off x="521550" y="5472227"/>
            <a:ext cx="675075" cy="405045"/>
            <a:chOff x="1016605" y="5859270"/>
            <a:chExt cx="900100" cy="540060"/>
          </a:xfrm>
          <a:solidFill>
            <a:schemeClr val="bg1">
              <a:lumMod val="65000"/>
            </a:schemeClr>
          </a:solidFill>
        </p:grpSpPr>
        <p:sp>
          <p:nvSpPr>
            <p:cNvPr id="91" name="갈매기형 수장 25"/>
            <p:cNvSpPr/>
            <p:nvPr/>
          </p:nvSpPr>
          <p:spPr>
            <a:xfrm>
              <a:off x="1016605" y="585927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갈매기형 수장 26"/>
            <p:cNvSpPr/>
            <p:nvPr/>
          </p:nvSpPr>
          <p:spPr>
            <a:xfrm>
              <a:off x="1376645" y="585927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3" name="Рисунок 92" descr="under-construc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2064" y="2312876"/>
            <a:ext cx="1439084" cy="1008112"/>
          </a:xfrm>
          <a:prstGeom prst="rect">
            <a:avLst/>
          </a:prstGeom>
        </p:spPr>
      </p:pic>
      <p:pic>
        <p:nvPicPr>
          <p:cNvPr id="94" name="Рисунок 93" descr="briefca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34917" y="2303875"/>
            <a:ext cx="932297" cy="936104"/>
          </a:xfrm>
          <a:prstGeom prst="rect">
            <a:avLst/>
          </a:prstGeom>
        </p:spPr>
      </p:pic>
      <p:pic>
        <p:nvPicPr>
          <p:cNvPr id="95" name="Рисунок 94" descr="mee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69910" y="2447891"/>
            <a:ext cx="1095051" cy="824642"/>
          </a:xfrm>
          <a:prstGeom prst="rect">
            <a:avLst/>
          </a:prstGeom>
        </p:spPr>
      </p:pic>
      <p:sp>
        <p:nvSpPr>
          <p:cNvPr id="96" name="모서리가 둥근 직사각형 11"/>
          <p:cNvSpPr/>
          <p:nvPr/>
        </p:nvSpPr>
        <p:spPr>
          <a:xfrm>
            <a:off x="5534963" y="2087851"/>
            <a:ext cx="1434303" cy="1980220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타원 12"/>
          <p:cNvSpPr/>
          <p:nvPr/>
        </p:nvSpPr>
        <p:spPr>
          <a:xfrm>
            <a:off x="5669978" y="2222866"/>
            <a:ext cx="1165371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8" name="그룹 41"/>
          <p:cNvGrpSpPr/>
          <p:nvPr/>
        </p:nvGrpSpPr>
        <p:grpSpPr>
          <a:xfrm>
            <a:off x="5364088" y="3302986"/>
            <a:ext cx="1818028" cy="769441"/>
            <a:chOff x="460115" y="3362399"/>
            <a:chExt cx="1527175" cy="769441"/>
          </a:xfrm>
        </p:grpSpPr>
        <p:sp>
          <p:nvSpPr>
            <p:cNvPr id="99" name="TextBox 98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TextBox 99"/>
            <p:cNvSpPr txBox="1">
              <a:spLocks noChangeArrowheads="1"/>
            </p:cNvSpPr>
            <p:nvPr/>
          </p:nvSpPr>
          <p:spPr bwMode="auto">
            <a:xfrm>
              <a:off x="520603" y="3362399"/>
              <a:ext cx="138747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Приобретение прав</a:t>
              </a:r>
            </a:p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на результаты интеллектуальной деятельности</a:t>
              </a:r>
              <a:endParaRPr kumimoji="0" lang="en-US" altLang="ko-K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pic>
        <p:nvPicPr>
          <p:cNvPr id="101" name="Рисунок 100" descr="w256h2561350823104idea256x2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2294874"/>
            <a:ext cx="932297" cy="936104"/>
          </a:xfrm>
          <a:prstGeom prst="rect">
            <a:avLst/>
          </a:prstGeom>
        </p:spPr>
      </p:pic>
      <p:pic>
        <p:nvPicPr>
          <p:cNvPr id="102" name="Рисунок 101" descr="w256h2561389897351Drawing2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2366882"/>
            <a:ext cx="864096" cy="864096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1331640" y="5949280"/>
            <a:ext cx="733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Приобретение оборудования</a:t>
            </a:r>
            <a:endParaRPr lang="en-US" altLang="ko-KR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r>
              <a:rPr lang="ru-RU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Оборудование для ОКР и отработки технологии</a:t>
            </a:r>
          </a:p>
          <a:p>
            <a:r>
              <a:rPr lang="ru-RU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Технологическое оборудование (</a:t>
            </a:r>
            <a:r>
              <a:rPr lang="en-US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&lt;80%</a:t>
            </a:r>
            <a:r>
              <a:rPr lang="ru-RU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суммы займа)</a:t>
            </a:r>
            <a:endParaRPr lang="en-US" altLang="ko-K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104" name="그룹 28"/>
          <p:cNvGrpSpPr/>
          <p:nvPr/>
        </p:nvGrpSpPr>
        <p:grpSpPr>
          <a:xfrm>
            <a:off x="494548" y="6138302"/>
            <a:ext cx="675075" cy="405045"/>
            <a:chOff x="1016605" y="5859270"/>
            <a:chExt cx="900100" cy="540060"/>
          </a:xfrm>
          <a:solidFill>
            <a:schemeClr val="bg1">
              <a:lumMod val="65000"/>
            </a:schemeClr>
          </a:solidFill>
        </p:grpSpPr>
        <p:sp>
          <p:nvSpPr>
            <p:cNvPr id="105" name="갈매기형 수장 25"/>
            <p:cNvSpPr/>
            <p:nvPr/>
          </p:nvSpPr>
          <p:spPr>
            <a:xfrm>
              <a:off x="1016605" y="585927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갈매기형 수장 26"/>
            <p:cNvSpPr/>
            <p:nvPr/>
          </p:nvSpPr>
          <p:spPr>
            <a:xfrm>
              <a:off x="1376645" y="585927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7" name="그룹 27"/>
          <p:cNvGrpSpPr/>
          <p:nvPr/>
        </p:nvGrpSpPr>
        <p:grpSpPr>
          <a:xfrm>
            <a:off x="611560" y="1340768"/>
            <a:ext cx="675075" cy="405045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108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1475656" y="134076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ЦЕЛЕВОЕ ИСПОЛЬЗОВАНИЕ ЗАЙМА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2735</Words>
  <Application>Microsoft Office PowerPoint</Application>
  <PresentationFormat>Экран (4:3)</PresentationFormat>
  <Paragraphs>568</Paragraphs>
  <Slides>38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Дембицкий Михаил Николаевич</dc:creator>
  <cp:lastModifiedBy>Казакова Валентина Генадьевна</cp:lastModifiedBy>
  <cp:revision>221</cp:revision>
  <dcterms:created xsi:type="dcterms:W3CDTF">2016-02-08T14:48:51Z</dcterms:created>
  <dcterms:modified xsi:type="dcterms:W3CDTF">2016-03-23T11:43:38Z</dcterms:modified>
</cp:coreProperties>
</file>